
<file path=[Content_Types].xml><?xml version="1.0" encoding="utf-8"?>
<Types xmlns="http://schemas.openxmlformats.org/package/2006/content-types">
  <Default Extension="xml" ContentType="application/xml"/>
  <Default Extension="bin" ContentType="application/vnd.openxmlformats-officedocument.oleObject"/>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9" r:id="rId1"/>
    <p:sldMasterId id="2147484258" r:id="rId2"/>
    <p:sldMasterId id="2147484282" r:id="rId3"/>
  </p:sldMasterIdLst>
  <p:notesMasterIdLst>
    <p:notesMasterId r:id="rId22"/>
  </p:notesMasterIdLst>
  <p:handoutMasterIdLst>
    <p:handoutMasterId r:id="rId23"/>
  </p:handoutMasterIdLst>
  <p:sldIdLst>
    <p:sldId id="1057" r:id="rId4"/>
    <p:sldId id="1059" r:id="rId5"/>
    <p:sldId id="1058" r:id="rId6"/>
    <p:sldId id="1061" r:id="rId7"/>
    <p:sldId id="1062" r:id="rId8"/>
    <p:sldId id="1036" r:id="rId9"/>
    <p:sldId id="1071" r:id="rId10"/>
    <p:sldId id="1074" r:id="rId11"/>
    <p:sldId id="1075" r:id="rId12"/>
    <p:sldId id="1076" r:id="rId13"/>
    <p:sldId id="1077" r:id="rId14"/>
    <p:sldId id="1037" r:id="rId15"/>
    <p:sldId id="993" r:id="rId16"/>
    <p:sldId id="1013" r:id="rId17"/>
    <p:sldId id="991" r:id="rId18"/>
    <p:sldId id="1014" r:id="rId19"/>
    <p:sldId id="1078" r:id="rId20"/>
    <p:sldId id="1079" r:id="rId21"/>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2FF"/>
    <a:srgbClr val="3333FF"/>
    <a:srgbClr val="FF0000"/>
    <a:srgbClr val="EBEBEB"/>
    <a:srgbClr val="E3E3E3"/>
    <a:srgbClr val="F2F2F2"/>
    <a:srgbClr val="C0C0C0"/>
    <a:srgbClr val="EAEAEA"/>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44"/>
    <p:restoredTop sz="95315" autoAdjust="0"/>
  </p:normalViewPr>
  <p:slideViewPr>
    <p:cSldViewPr snapToGrid="0" snapToObjects="1">
      <p:cViewPr varScale="1">
        <p:scale>
          <a:sx n="113" d="100"/>
          <a:sy n="113" d="100"/>
        </p:scale>
        <p:origin x="632"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808"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69" Type="http://schemas.microsoft.com/office/2015/10/relationships/revisionInfo" Target="revisionInfo.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ADA0F-218A-F64D-984B-0E4C16B964E8}"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2FA92D5D-D6E6-9047-A269-462E145B559A}">
      <dgm:prSet phldrT="[Text]" custT="1"/>
      <dgm:spPr>
        <a:xfrm>
          <a:off x="687691" y="1018010"/>
          <a:ext cx="2780412" cy="916272"/>
        </a:xfrm>
        <a:noFill/>
        <a:ln>
          <a:noFill/>
        </a:ln>
        <a:effectLst/>
      </dgm:spPr>
      <dgm:t>
        <a:bodyPr/>
        <a:lstStyle/>
        <a:p>
          <a:r>
            <a:rPr lang="en-US" sz="4000" dirty="0">
              <a:solidFill>
                <a:schemeClr val="bg2"/>
              </a:solidFill>
              <a:latin typeface="Arial"/>
              <a:ea typeface="ＭＳ Ｐゴシック"/>
              <a:cs typeface="+mn-cs"/>
            </a:rPr>
            <a:t>Data</a:t>
          </a:r>
        </a:p>
      </dgm:t>
    </dgm:pt>
    <dgm:pt modelId="{48825D06-286A-BB4A-A4A0-D922D48EA5FE}" type="parTrans" cxnId="{88ECAAE3-7520-874A-ADB2-C6DC18589DA9}">
      <dgm:prSet/>
      <dgm:spPr/>
      <dgm:t>
        <a:bodyPr/>
        <a:lstStyle/>
        <a:p>
          <a:endParaRPr lang="en-US"/>
        </a:p>
      </dgm:t>
    </dgm:pt>
    <dgm:pt modelId="{838947CC-F063-A74A-A5AC-6FC10A6883EF}" type="sibTrans" cxnId="{88ECAAE3-7520-874A-ADB2-C6DC18589DA9}">
      <dgm:prSet/>
      <dgm:spPr/>
      <dgm:t>
        <a:bodyPr/>
        <a:lstStyle/>
        <a:p>
          <a:endParaRPr lang="en-US"/>
        </a:p>
      </dgm:t>
    </dgm:pt>
    <dgm:pt modelId="{2E2EFE38-B0F5-074C-AB7E-521D7E2C9427}">
      <dgm:prSet phldrT="[Text]" custT="1"/>
      <dgm:spPr>
        <a:xfrm>
          <a:off x="8527538" y="352409"/>
          <a:ext cx="2469852" cy="2366190"/>
        </a:xfr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400" dirty="0">
              <a:solidFill>
                <a:srgbClr val="FAFAFB"/>
              </a:solidFill>
              <a:latin typeface="Arial"/>
              <a:ea typeface="ＭＳ Ｐゴシック"/>
              <a:cs typeface="+mn-cs"/>
            </a:rPr>
            <a:t>Predictions &amp; Insight</a:t>
          </a:r>
        </a:p>
      </dgm:t>
    </dgm:pt>
    <dgm:pt modelId="{9F2FAA09-3BCE-4D47-8ABD-5756458785E4}" type="parTrans" cxnId="{7E18C3D7-FA1D-7E4C-8A0E-63FBA1D913BC}">
      <dgm:prSet/>
      <dgm:spPr/>
      <dgm:t>
        <a:bodyPr/>
        <a:lstStyle/>
        <a:p>
          <a:endParaRPr lang="en-US"/>
        </a:p>
      </dgm:t>
    </dgm:pt>
    <dgm:pt modelId="{0020D99E-0F97-AA4D-8ED1-E8046365B35B}" type="sibTrans" cxnId="{7E18C3D7-FA1D-7E4C-8A0E-63FBA1D913BC}">
      <dgm:prSet/>
      <dgm:spPr/>
      <dgm:t>
        <a:bodyPr/>
        <a:lstStyle/>
        <a:p>
          <a:endParaRPr lang="en-US"/>
        </a:p>
      </dgm:t>
    </dgm:pt>
    <dgm:pt modelId="{8A9FDE28-6D4D-A842-9330-BFD6BE1E9067}">
      <dgm:prSet phldrT="[Text]" custT="1"/>
      <dgm:spPr>
        <a:xfrm>
          <a:off x="687691" y="1018010"/>
          <a:ext cx="2780412" cy="916272"/>
        </a:xfrm>
        <a:blipFill rotWithShape="0">
          <a:blip xmlns:r="http://schemas.openxmlformats.org/officeDocument/2006/relationships" r:embed="rId1"/>
          <a:stretch>
            <a:fillRect/>
          </a:stretch>
        </a:blipFill>
        <a:ln>
          <a:noFill/>
        </a:ln>
        <a:effectLst/>
      </dgm:spPr>
      <dgm:t>
        <a:bodyPr/>
        <a:lstStyle/>
        <a:p>
          <a:endParaRPr lang="en-US" sz="2400" b="1" dirty="0">
            <a:solidFill>
              <a:srgbClr val="000000">
                <a:hueOff val="0"/>
                <a:satOff val="0"/>
                <a:lumOff val="0"/>
                <a:alphaOff val="0"/>
              </a:srgbClr>
            </a:solidFill>
            <a:latin typeface="Arial"/>
            <a:ea typeface="ＭＳ Ｐゴシック"/>
            <a:cs typeface="+mn-cs"/>
          </a:endParaRPr>
        </a:p>
      </dgm:t>
    </dgm:pt>
    <dgm:pt modelId="{D7341F5B-01F9-8C4E-856D-D30CFD74070D}" type="parTrans" cxnId="{2882BC08-FDA6-544E-9B55-819C2BE94925}">
      <dgm:prSet/>
      <dgm:spPr/>
      <dgm:t>
        <a:bodyPr/>
        <a:lstStyle/>
        <a:p>
          <a:endParaRPr lang="en-US"/>
        </a:p>
      </dgm:t>
    </dgm:pt>
    <dgm:pt modelId="{45A6796A-CD06-F345-9D10-50E856E91749}" type="sibTrans" cxnId="{2882BC08-FDA6-544E-9B55-819C2BE94925}">
      <dgm:prSet/>
      <dgm:spPr/>
      <dgm:t>
        <a:bodyPr/>
        <a:lstStyle/>
        <a:p>
          <a:endParaRPr lang="en-US"/>
        </a:p>
      </dgm:t>
    </dgm:pt>
    <dgm:pt modelId="{678550D4-B0AE-9149-9E37-E848A49E60F1}" type="pres">
      <dgm:prSet presAssocID="{CB3ADA0F-218A-F64D-984B-0E4C16B964E8}" presName="Name0" presStyleCnt="0">
        <dgm:presLayoutVars>
          <dgm:dir/>
          <dgm:animOne val="branch"/>
          <dgm:animLvl val="lvl"/>
        </dgm:presLayoutVars>
      </dgm:prSet>
      <dgm:spPr/>
      <dgm:t>
        <a:bodyPr/>
        <a:lstStyle/>
        <a:p>
          <a:endParaRPr lang="en-US"/>
        </a:p>
      </dgm:t>
    </dgm:pt>
    <dgm:pt modelId="{A11BD020-4BC7-B544-ACFB-D09A259A32D8}" type="pres">
      <dgm:prSet presAssocID="{2FA92D5D-D6E6-9047-A269-462E145B559A}" presName="chaos" presStyleCnt="0"/>
      <dgm:spPr/>
    </dgm:pt>
    <dgm:pt modelId="{24628D71-D58C-294B-B522-2E9117D8200A}" type="pres">
      <dgm:prSet presAssocID="{2FA92D5D-D6E6-9047-A269-462E145B559A}" presName="parTx1" presStyleLbl="revTx" presStyleIdx="0" presStyleCnt="2"/>
      <dgm:spPr>
        <a:prstGeom prst="rect">
          <a:avLst/>
        </a:prstGeom>
      </dgm:spPr>
      <dgm:t>
        <a:bodyPr/>
        <a:lstStyle/>
        <a:p>
          <a:endParaRPr lang="en-US"/>
        </a:p>
      </dgm:t>
    </dgm:pt>
    <dgm:pt modelId="{A52D6CA9-FDB8-9744-92C8-09A88942BF45}" type="pres">
      <dgm:prSet presAssocID="{2FA92D5D-D6E6-9047-A269-462E145B559A}" presName="c1" presStyleLbl="node1" presStyleIdx="0" presStyleCnt="19"/>
      <dgm:spPr>
        <a:xfrm>
          <a:off x="684531"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EC657212-B389-8141-8C74-2CD944019E5E}" type="pres">
      <dgm:prSet presAssocID="{2FA92D5D-D6E6-9047-A269-462E145B559A}" presName="c2" presStyleLbl="node1" presStyleIdx="1" presStyleCnt="19"/>
      <dgm:spPr>
        <a:xfrm>
          <a:off x="839350" y="42970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83543DE0-1D87-5642-8204-C3FED3D26C23}" type="pres">
      <dgm:prSet presAssocID="{2FA92D5D-D6E6-9047-A269-462E145B559A}" presName="c3" presStyleLbl="node1" presStyleIdx="2" presStyleCnt="19"/>
      <dgm:spPr>
        <a:xfrm>
          <a:off x="1210914" y="491628"/>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977B2110-A5B9-0348-AF07-86C92904E6DA}" type="pres">
      <dgm:prSet presAssocID="{2FA92D5D-D6E6-9047-A269-462E145B559A}" presName="c4" presStyleLbl="node1" presStyleIdx="3" presStyleCnt="19"/>
      <dgm:spPr>
        <a:xfrm>
          <a:off x="1520551" y="15102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5A26D7C-3858-8F44-8324-EF93FCC70042}" type="pres">
      <dgm:prSet presAssocID="{2FA92D5D-D6E6-9047-A269-462E145B559A}" presName="c5" presStyleLbl="node1" presStyleIdx="4" presStyleCnt="19"/>
      <dgm:spPr>
        <a:xfrm>
          <a:off x="1923079" y="27172"/>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1A3DB627-F769-B749-8881-1DDAC253DF49}" type="pres">
      <dgm:prSet presAssocID="{2FA92D5D-D6E6-9047-A269-462E145B559A}" presName="c6" presStyleLbl="node1" presStyleIdx="5" presStyleCnt="19"/>
      <dgm:spPr>
        <a:xfrm>
          <a:off x="2418498" y="24391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0C5FAFA-7FAA-E14D-89BE-D6D38FAC005D}" type="pres">
      <dgm:prSet presAssocID="{2FA92D5D-D6E6-9047-A269-462E145B559A}" presName="c7" presStyleLbl="node1" presStyleIdx="6" presStyleCnt="19"/>
      <dgm:spPr>
        <a:xfrm>
          <a:off x="2728134" y="398737"/>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F6783423-F364-A248-B127-2B24402730D7}" type="pres">
      <dgm:prSet presAssocID="{2FA92D5D-D6E6-9047-A269-462E145B559A}" presName="c8" presStyleLbl="node1" presStyleIdx="7" presStyleCnt="19"/>
      <dgm:spPr>
        <a:xfrm>
          <a:off x="3161626"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3DBED370-AEFB-734C-AE0A-5ABD7DA9620C}" type="pres">
      <dgm:prSet presAssocID="{2FA92D5D-D6E6-9047-A269-462E145B559A}" presName="c9" presStyleLbl="node1" presStyleIdx="8" presStyleCnt="19"/>
      <dgm:spPr>
        <a:xfrm>
          <a:off x="3347408" y="107993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C4B2F684-D779-484A-8B90-B5361A91E106}" type="pres">
      <dgm:prSet presAssocID="{2FA92D5D-D6E6-9047-A269-462E145B559A}" presName="c10" presStyleLbl="node1" presStyleIdx="9" presStyleCnt="19" custLinFactNeighborX="-6812" custLinFactNeighborY="-21623"/>
      <dgm:spPr>
        <a:xfrm>
          <a:off x="1737297" y="429700"/>
          <a:ext cx="568720" cy="56872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B2322E58-24CA-634B-ACB2-7115904F6B36}" type="pres">
      <dgm:prSet presAssocID="{2FA92D5D-D6E6-9047-A269-462E145B559A}" presName="c11" presStyleLbl="node1" presStyleIdx="10" presStyleCnt="19"/>
      <dgm:spPr>
        <a:xfrm>
          <a:off x="529713" y="160632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8F379BBB-A156-BD4F-B5F0-83B05C983C87}" type="pres">
      <dgm:prSet presAssocID="{2FA92D5D-D6E6-9047-A269-462E145B559A}" presName="c12" presStyleLbl="node1" presStyleIdx="11" presStyleCnt="19"/>
      <dgm:spPr>
        <a:xfrm>
          <a:off x="715495" y="188499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91BFB3B0-7B51-654B-9B9B-E3021D8FAAC4}" type="pres">
      <dgm:prSet presAssocID="{2FA92D5D-D6E6-9047-A269-462E145B559A}" presName="c13" presStyleLbl="node1" presStyleIdx="12" presStyleCnt="19"/>
      <dgm:spPr>
        <a:xfrm>
          <a:off x="1179950" y="2132703"/>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CF1BFA3B-475D-2E45-9FCC-96E61DBE873F}" type="pres">
      <dgm:prSet presAssocID="{2FA92D5D-D6E6-9047-A269-462E145B559A}" presName="c14" presStyleLbl="node1" presStyleIdx="13" presStyleCnt="19"/>
      <dgm:spPr>
        <a:xfrm>
          <a:off x="1830188" y="2535231"/>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F04BB56-9418-9F45-9087-321B601E8D50}" type="pres">
      <dgm:prSet presAssocID="{2FA92D5D-D6E6-9047-A269-462E145B559A}" presName="c15" presStyleLbl="node1" presStyleIdx="14" presStyleCnt="19"/>
      <dgm:spPr>
        <a:xfrm>
          <a:off x="1954042" y="213270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B1F4781A-BFF5-F043-AC5D-D7DDB11618C6}" type="pres">
      <dgm:prSet presAssocID="{2FA92D5D-D6E6-9047-A269-462E145B559A}" presName="c16" presStyleLbl="node1" presStyleIdx="15" presStyleCnt="19"/>
      <dgm:spPr>
        <a:xfrm>
          <a:off x="2263679" y="2566194"/>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2CB6F82B-76A1-8B4F-9321-623DEF1E03A6}" type="pres">
      <dgm:prSet presAssocID="{2FA92D5D-D6E6-9047-A269-462E145B559A}" presName="c17" presStyleLbl="node1" presStyleIdx="16" presStyleCnt="19"/>
      <dgm:spPr>
        <a:xfrm>
          <a:off x="2542352" y="2070776"/>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F1B9376D-7C25-6A44-B9CE-6798AC88D592}" type="pres">
      <dgm:prSet presAssocID="{2FA92D5D-D6E6-9047-A269-462E145B559A}" presName="c18" presStyleLbl="node1" presStyleIdx="17" presStyleCnt="19"/>
      <dgm:spPr>
        <a:xfrm>
          <a:off x="3223553" y="1946921"/>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578C6827-07E0-3C44-8C3A-E6A2171E62BD}" type="pres">
      <dgm:prSet presAssocID="{838947CC-F063-A74A-A5AC-6FC10A6883EF}" presName="chevronComposite1" presStyleCnt="0"/>
      <dgm:spPr/>
    </dgm:pt>
    <dgm:pt modelId="{165B343E-C2A2-E642-BA2B-0E645ABDBA34}" type="pres">
      <dgm:prSet presAssocID="{838947CC-F063-A74A-A5AC-6FC10A6883EF}" presName="chevron1" presStyleLbl="sibTrans2D1" presStyleIdx="0" presStyleCnt="2"/>
      <dgm:spPr>
        <a:xfrm>
          <a:off x="3571105" y="491113"/>
          <a:ext cx="1020709" cy="1948645"/>
        </a:xfrm>
        <a:prstGeom prst="chevron">
          <a:avLst>
            <a:gd name="adj" fmla="val 62310"/>
          </a:avLst>
        </a:prstGeom>
        <a:solidFill>
          <a:srgbClr val="007DAD">
            <a:tint val="60000"/>
            <a:hueOff val="0"/>
            <a:satOff val="0"/>
            <a:lumOff val="0"/>
            <a:alphaOff val="0"/>
          </a:srgbClr>
        </a:solidFill>
        <a:ln>
          <a:noFill/>
        </a:ln>
        <a:effectLst/>
      </dgm:spPr>
    </dgm:pt>
    <dgm:pt modelId="{E40A7C58-4DD1-D24C-8E21-413720B0D4EC}" type="pres">
      <dgm:prSet presAssocID="{838947CC-F063-A74A-A5AC-6FC10A6883EF}" presName="spChevron1" presStyleCnt="0"/>
      <dgm:spPr/>
    </dgm:pt>
    <dgm:pt modelId="{38D18E8E-6FB3-7549-8D82-D4057D1C7B88}" type="pres">
      <dgm:prSet presAssocID="{8A9FDE28-6D4D-A842-9330-BFD6BE1E9067}" presName="middle" presStyleCnt="0"/>
      <dgm:spPr/>
    </dgm:pt>
    <dgm:pt modelId="{9D201963-1653-B543-826C-7829C2273112}" type="pres">
      <dgm:prSet presAssocID="{8A9FDE28-6D4D-A842-9330-BFD6BE1E9067}" presName="parTxMid" presStyleLbl="revTx" presStyleIdx="1" presStyleCnt="2" custScaleX="126734" custScaleY="50982" custLinFactNeighborX="4020" custLinFactNeighborY="-4834"/>
      <dgm:spPr>
        <a:prstGeom prst="rect">
          <a:avLst/>
        </a:prstGeom>
      </dgm:spPr>
      <dgm:t>
        <a:bodyPr/>
        <a:lstStyle/>
        <a:p>
          <a:endParaRPr lang="en-US"/>
        </a:p>
      </dgm:t>
    </dgm:pt>
    <dgm:pt modelId="{E3D8A923-D3BD-6946-AAB6-ED2E45AEEAA2}" type="pres">
      <dgm:prSet presAssocID="{8A9FDE28-6D4D-A842-9330-BFD6BE1E9067}" presName="spMid" presStyleCnt="0"/>
      <dgm:spPr/>
    </dgm:pt>
    <dgm:pt modelId="{80A3CBF8-A4CF-DA4C-B95D-BFBFB118D9EC}" type="pres">
      <dgm:prSet presAssocID="{45A6796A-CD06-F345-9D10-50E856E91749}" presName="chevronComposite1" presStyleCnt="0"/>
      <dgm:spPr/>
    </dgm:pt>
    <dgm:pt modelId="{DFB11C33-F7D4-D84E-A7D4-E4CAC608DC52}" type="pres">
      <dgm:prSet presAssocID="{45A6796A-CD06-F345-9D10-50E856E91749}" presName="chevron1" presStyleLbl="sibTrans2D1" presStyleIdx="1" presStyleCnt="2"/>
      <dgm:spPr/>
    </dgm:pt>
    <dgm:pt modelId="{1552B6EF-341C-8744-A4E2-AEB744B5FB24}" type="pres">
      <dgm:prSet presAssocID="{45A6796A-CD06-F345-9D10-50E856E91749}" presName="spChevron1" presStyleCnt="0"/>
      <dgm:spPr/>
    </dgm:pt>
    <dgm:pt modelId="{E701E295-EE70-FB4E-9133-FEB031943E3E}" type="pres">
      <dgm:prSet presAssocID="{2E2EFE38-B0F5-074C-AB7E-521D7E2C9427}" presName="last" presStyleCnt="0"/>
      <dgm:spPr/>
    </dgm:pt>
    <dgm:pt modelId="{0E190275-3465-5D43-8D10-D9694AAF2845}" type="pres">
      <dgm:prSet presAssocID="{2E2EFE38-B0F5-074C-AB7E-521D7E2C9427}" presName="circleTx" presStyleLbl="node1" presStyleIdx="18" presStyleCnt="19" custScaleX="104381" custLinFactNeighborX="3032" custLinFactNeighborY="944"/>
      <dgm:spPr>
        <a:prstGeom prst="ellipse">
          <a:avLst/>
        </a:prstGeom>
      </dgm:spPr>
      <dgm:t>
        <a:bodyPr/>
        <a:lstStyle/>
        <a:p>
          <a:endParaRPr lang="en-US"/>
        </a:p>
      </dgm:t>
    </dgm:pt>
    <dgm:pt modelId="{F6DAFF83-82F9-EE4A-BD49-ABABF547DCC4}" type="pres">
      <dgm:prSet presAssocID="{2E2EFE38-B0F5-074C-AB7E-521D7E2C9427}" presName="spN" presStyleCnt="0"/>
      <dgm:spPr/>
    </dgm:pt>
  </dgm:ptLst>
  <dgm:cxnLst>
    <dgm:cxn modelId="{4397907C-3E96-9948-926D-BDA107FFA101}" type="presOf" srcId="{2FA92D5D-D6E6-9047-A269-462E145B559A}" destId="{24628D71-D58C-294B-B522-2E9117D8200A}" srcOrd="0" destOrd="0" presId="urn:microsoft.com/office/officeart/2009/3/layout/RandomtoResultProcess"/>
    <dgm:cxn modelId="{7E18C3D7-FA1D-7E4C-8A0E-63FBA1D913BC}" srcId="{CB3ADA0F-218A-F64D-984B-0E4C16B964E8}" destId="{2E2EFE38-B0F5-074C-AB7E-521D7E2C9427}" srcOrd="2" destOrd="0" parTransId="{9F2FAA09-3BCE-4D47-8ABD-5756458785E4}" sibTransId="{0020D99E-0F97-AA4D-8ED1-E8046365B35B}"/>
    <dgm:cxn modelId="{2882BC08-FDA6-544E-9B55-819C2BE94925}" srcId="{CB3ADA0F-218A-F64D-984B-0E4C16B964E8}" destId="{8A9FDE28-6D4D-A842-9330-BFD6BE1E9067}" srcOrd="1" destOrd="0" parTransId="{D7341F5B-01F9-8C4E-856D-D30CFD74070D}" sibTransId="{45A6796A-CD06-F345-9D10-50E856E91749}"/>
    <dgm:cxn modelId="{88ECAAE3-7520-874A-ADB2-C6DC18589DA9}" srcId="{CB3ADA0F-218A-F64D-984B-0E4C16B964E8}" destId="{2FA92D5D-D6E6-9047-A269-462E145B559A}" srcOrd="0" destOrd="0" parTransId="{48825D06-286A-BB4A-A4A0-D922D48EA5FE}" sibTransId="{838947CC-F063-A74A-A5AC-6FC10A6883EF}"/>
    <dgm:cxn modelId="{5FD4462F-B259-284D-BE7F-6948E2DC8BA9}" type="presOf" srcId="{2E2EFE38-B0F5-074C-AB7E-521D7E2C9427}" destId="{0E190275-3465-5D43-8D10-D9694AAF2845}" srcOrd="0" destOrd="0" presId="urn:microsoft.com/office/officeart/2009/3/layout/RandomtoResultProcess"/>
    <dgm:cxn modelId="{B6DB6304-BA74-4F40-A9EB-AA413BCF5942}" type="presOf" srcId="{CB3ADA0F-218A-F64D-984B-0E4C16B964E8}" destId="{678550D4-B0AE-9149-9E37-E848A49E60F1}" srcOrd="0" destOrd="0" presId="urn:microsoft.com/office/officeart/2009/3/layout/RandomtoResultProcess"/>
    <dgm:cxn modelId="{79A6392A-E951-9349-9F61-41C3E8F77AF0}" type="presOf" srcId="{8A9FDE28-6D4D-A842-9330-BFD6BE1E9067}" destId="{9D201963-1653-B543-826C-7829C2273112}" srcOrd="0" destOrd="0" presId="urn:microsoft.com/office/officeart/2009/3/layout/RandomtoResultProcess"/>
    <dgm:cxn modelId="{58BB006B-9F3E-F54F-AE10-F96B0D1AB555}" type="presParOf" srcId="{678550D4-B0AE-9149-9E37-E848A49E60F1}" destId="{A11BD020-4BC7-B544-ACFB-D09A259A32D8}" srcOrd="0" destOrd="0" presId="urn:microsoft.com/office/officeart/2009/3/layout/RandomtoResultProcess"/>
    <dgm:cxn modelId="{77C5F552-1C6E-EF45-9383-ABE7335A8327}" type="presParOf" srcId="{A11BD020-4BC7-B544-ACFB-D09A259A32D8}" destId="{24628D71-D58C-294B-B522-2E9117D8200A}" srcOrd="0" destOrd="0" presId="urn:microsoft.com/office/officeart/2009/3/layout/RandomtoResultProcess"/>
    <dgm:cxn modelId="{576CD06F-912C-754A-9CF2-87E1C15DA60E}" type="presParOf" srcId="{A11BD020-4BC7-B544-ACFB-D09A259A32D8}" destId="{A52D6CA9-FDB8-9744-92C8-09A88942BF45}" srcOrd="1" destOrd="0" presId="urn:microsoft.com/office/officeart/2009/3/layout/RandomtoResultProcess"/>
    <dgm:cxn modelId="{6B487FA8-24FA-224B-AE01-AC05BDC59BD2}" type="presParOf" srcId="{A11BD020-4BC7-B544-ACFB-D09A259A32D8}" destId="{EC657212-B389-8141-8C74-2CD944019E5E}" srcOrd="2" destOrd="0" presId="urn:microsoft.com/office/officeart/2009/3/layout/RandomtoResultProcess"/>
    <dgm:cxn modelId="{A66FF156-0E2C-584D-87C8-7B2C17A2B53B}" type="presParOf" srcId="{A11BD020-4BC7-B544-ACFB-D09A259A32D8}" destId="{83543DE0-1D87-5642-8204-C3FED3D26C23}" srcOrd="3" destOrd="0" presId="urn:microsoft.com/office/officeart/2009/3/layout/RandomtoResultProcess"/>
    <dgm:cxn modelId="{AF429211-6D9B-6A41-95CE-CEF3FC624B9B}" type="presParOf" srcId="{A11BD020-4BC7-B544-ACFB-D09A259A32D8}" destId="{977B2110-A5B9-0348-AF07-86C92904E6DA}" srcOrd="4" destOrd="0" presId="urn:microsoft.com/office/officeart/2009/3/layout/RandomtoResultProcess"/>
    <dgm:cxn modelId="{0DA46E20-1E4D-9E4D-929C-1FC6CBC885CD}" type="presParOf" srcId="{A11BD020-4BC7-B544-ACFB-D09A259A32D8}" destId="{45A26D7C-3858-8F44-8324-EF93FCC70042}" srcOrd="5" destOrd="0" presId="urn:microsoft.com/office/officeart/2009/3/layout/RandomtoResultProcess"/>
    <dgm:cxn modelId="{65A96214-73A0-AC4F-8739-6DF52733C173}" type="presParOf" srcId="{A11BD020-4BC7-B544-ACFB-D09A259A32D8}" destId="{1A3DB627-F769-B749-8881-1DDAC253DF49}" srcOrd="6" destOrd="0" presId="urn:microsoft.com/office/officeart/2009/3/layout/RandomtoResultProcess"/>
    <dgm:cxn modelId="{5A08410D-341A-6945-808D-FAD0DA03B88F}" type="presParOf" srcId="{A11BD020-4BC7-B544-ACFB-D09A259A32D8}" destId="{40C5FAFA-7FAA-E14D-89BE-D6D38FAC005D}" srcOrd="7" destOrd="0" presId="urn:microsoft.com/office/officeart/2009/3/layout/RandomtoResultProcess"/>
    <dgm:cxn modelId="{26FA1EB5-3F93-1D47-A5EE-A49127161E37}" type="presParOf" srcId="{A11BD020-4BC7-B544-ACFB-D09A259A32D8}" destId="{F6783423-F364-A248-B127-2B24402730D7}" srcOrd="8" destOrd="0" presId="urn:microsoft.com/office/officeart/2009/3/layout/RandomtoResultProcess"/>
    <dgm:cxn modelId="{3F768444-7BB2-9143-8DE1-39712FA5E38C}" type="presParOf" srcId="{A11BD020-4BC7-B544-ACFB-D09A259A32D8}" destId="{3DBED370-AEFB-734C-AE0A-5ABD7DA9620C}" srcOrd="9" destOrd="0" presId="urn:microsoft.com/office/officeart/2009/3/layout/RandomtoResultProcess"/>
    <dgm:cxn modelId="{7D038B48-6F22-E847-8E10-3FB3CA875D45}" type="presParOf" srcId="{A11BD020-4BC7-B544-ACFB-D09A259A32D8}" destId="{C4B2F684-D779-484A-8B90-B5361A91E106}" srcOrd="10" destOrd="0" presId="urn:microsoft.com/office/officeart/2009/3/layout/RandomtoResultProcess"/>
    <dgm:cxn modelId="{B87203A2-6BD8-0743-A154-35B488754DC7}" type="presParOf" srcId="{A11BD020-4BC7-B544-ACFB-D09A259A32D8}" destId="{B2322E58-24CA-634B-ACB2-7115904F6B36}" srcOrd="11" destOrd="0" presId="urn:microsoft.com/office/officeart/2009/3/layout/RandomtoResultProcess"/>
    <dgm:cxn modelId="{02239129-95B9-A04C-9DD8-FF4CE85566F8}" type="presParOf" srcId="{A11BD020-4BC7-B544-ACFB-D09A259A32D8}" destId="{8F379BBB-A156-BD4F-B5F0-83B05C983C87}" srcOrd="12" destOrd="0" presId="urn:microsoft.com/office/officeart/2009/3/layout/RandomtoResultProcess"/>
    <dgm:cxn modelId="{4BE9059F-1795-BD49-A198-66979C3541BE}" type="presParOf" srcId="{A11BD020-4BC7-B544-ACFB-D09A259A32D8}" destId="{91BFB3B0-7B51-654B-9B9B-E3021D8FAAC4}" srcOrd="13" destOrd="0" presId="urn:microsoft.com/office/officeart/2009/3/layout/RandomtoResultProcess"/>
    <dgm:cxn modelId="{06B31403-6D0C-0140-A5CF-11D7B6B24306}" type="presParOf" srcId="{A11BD020-4BC7-B544-ACFB-D09A259A32D8}" destId="{CF1BFA3B-475D-2E45-9FCC-96E61DBE873F}" srcOrd="14" destOrd="0" presId="urn:microsoft.com/office/officeart/2009/3/layout/RandomtoResultProcess"/>
    <dgm:cxn modelId="{EE9FAFB2-9D54-2741-9288-6383A2AC061C}" type="presParOf" srcId="{A11BD020-4BC7-B544-ACFB-D09A259A32D8}" destId="{4F04BB56-9418-9F45-9087-321B601E8D50}" srcOrd="15" destOrd="0" presId="urn:microsoft.com/office/officeart/2009/3/layout/RandomtoResultProcess"/>
    <dgm:cxn modelId="{B1872EC0-6FBA-6F47-A829-05029B323E07}" type="presParOf" srcId="{A11BD020-4BC7-B544-ACFB-D09A259A32D8}" destId="{B1F4781A-BFF5-F043-AC5D-D7DDB11618C6}" srcOrd="16" destOrd="0" presId="urn:microsoft.com/office/officeart/2009/3/layout/RandomtoResultProcess"/>
    <dgm:cxn modelId="{8EC003D4-7C8C-754F-BA48-8059F6EC1B25}" type="presParOf" srcId="{A11BD020-4BC7-B544-ACFB-D09A259A32D8}" destId="{2CB6F82B-76A1-8B4F-9321-623DEF1E03A6}" srcOrd="17" destOrd="0" presId="urn:microsoft.com/office/officeart/2009/3/layout/RandomtoResultProcess"/>
    <dgm:cxn modelId="{F7C26B04-1A01-D747-8A63-985F2FE151BD}" type="presParOf" srcId="{A11BD020-4BC7-B544-ACFB-D09A259A32D8}" destId="{F1B9376D-7C25-6A44-B9CE-6798AC88D592}" srcOrd="18" destOrd="0" presId="urn:microsoft.com/office/officeart/2009/3/layout/RandomtoResultProcess"/>
    <dgm:cxn modelId="{B5582F87-20E4-1746-BB90-0A45003A3729}" type="presParOf" srcId="{678550D4-B0AE-9149-9E37-E848A49E60F1}" destId="{578C6827-07E0-3C44-8C3A-E6A2171E62BD}" srcOrd="1" destOrd="0" presId="urn:microsoft.com/office/officeart/2009/3/layout/RandomtoResultProcess"/>
    <dgm:cxn modelId="{3B02CF51-2CFD-7B4A-8D00-4F123DC1B8C3}" type="presParOf" srcId="{578C6827-07E0-3C44-8C3A-E6A2171E62BD}" destId="{165B343E-C2A2-E642-BA2B-0E645ABDBA34}" srcOrd="0" destOrd="0" presId="urn:microsoft.com/office/officeart/2009/3/layout/RandomtoResultProcess"/>
    <dgm:cxn modelId="{BF508AF8-308C-1144-837A-5E2898530D6C}" type="presParOf" srcId="{578C6827-07E0-3C44-8C3A-E6A2171E62BD}" destId="{E40A7C58-4DD1-D24C-8E21-413720B0D4EC}" srcOrd="1" destOrd="0" presId="urn:microsoft.com/office/officeart/2009/3/layout/RandomtoResultProcess"/>
    <dgm:cxn modelId="{A8FF2EFC-CC35-F143-B48B-86869DA9207A}" type="presParOf" srcId="{678550D4-B0AE-9149-9E37-E848A49E60F1}" destId="{38D18E8E-6FB3-7549-8D82-D4057D1C7B88}" srcOrd="2" destOrd="0" presId="urn:microsoft.com/office/officeart/2009/3/layout/RandomtoResultProcess"/>
    <dgm:cxn modelId="{B1937ED3-12E2-FC47-9421-9CED030E4DCF}" type="presParOf" srcId="{38D18E8E-6FB3-7549-8D82-D4057D1C7B88}" destId="{9D201963-1653-B543-826C-7829C2273112}" srcOrd="0" destOrd="0" presId="urn:microsoft.com/office/officeart/2009/3/layout/RandomtoResultProcess"/>
    <dgm:cxn modelId="{55F1FD37-422E-EC47-8922-FB1CF1259B18}" type="presParOf" srcId="{38D18E8E-6FB3-7549-8D82-D4057D1C7B88}" destId="{E3D8A923-D3BD-6946-AAB6-ED2E45AEEAA2}" srcOrd="1" destOrd="0" presId="urn:microsoft.com/office/officeart/2009/3/layout/RandomtoResultProcess"/>
    <dgm:cxn modelId="{7C39F856-35AD-344D-BBEF-1C324E99C8F4}" type="presParOf" srcId="{678550D4-B0AE-9149-9E37-E848A49E60F1}" destId="{80A3CBF8-A4CF-DA4C-B95D-BFBFB118D9EC}" srcOrd="3" destOrd="0" presId="urn:microsoft.com/office/officeart/2009/3/layout/RandomtoResultProcess"/>
    <dgm:cxn modelId="{4F8B24F4-DD2D-424D-B800-9E2940F6BCEF}" type="presParOf" srcId="{80A3CBF8-A4CF-DA4C-B95D-BFBFB118D9EC}" destId="{DFB11C33-F7D4-D84E-A7D4-E4CAC608DC52}" srcOrd="0" destOrd="0" presId="urn:microsoft.com/office/officeart/2009/3/layout/RandomtoResultProcess"/>
    <dgm:cxn modelId="{5853D8A3-31E9-B645-A715-E38502D84E2F}" type="presParOf" srcId="{80A3CBF8-A4CF-DA4C-B95D-BFBFB118D9EC}" destId="{1552B6EF-341C-8744-A4E2-AEB744B5FB24}" srcOrd="1" destOrd="0" presId="urn:microsoft.com/office/officeart/2009/3/layout/RandomtoResultProcess"/>
    <dgm:cxn modelId="{E8B3592B-DD65-9149-9E6C-BC18B017FC43}" type="presParOf" srcId="{678550D4-B0AE-9149-9E37-E848A49E60F1}" destId="{E701E295-EE70-FB4E-9133-FEB031943E3E}" srcOrd="4" destOrd="0" presId="urn:microsoft.com/office/officeart/2009/3/layout/RandomtoResultProcess"/>
    <dgm:cxn modelId="{A965D4D0-1B13-AB40-91EE-77C54C00C40F}" type="presParOf" srcId="{E701E295-EE70-FB4E-9133-FEB031943E3E}" destId="{0E190275-3465-5D43-8D10-D9694AAF2845}" srcOrd="0" destOrd="0" presId="urn:microsoft.com/office/officeart/2009/3/layout/RandomtoResultProcess"/>
    <dgm:cxn modelId="{A851B437-4A9E-574D-8495-A09CCF27BCFC}" type="presParOf" srcId="{E701E295-EE70-FB4E-9133-FEB031943E3E}" destId="{F6DAFF83-82F9-EE4A-BD49-ABABF547DCC4}"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8D71-D58C-294B-B522-2E9117D8200A}">
      <dsp:nvSpPr>
        <dsp:cNvPr id="0" name=""/>
        <dsp:cNvSpPr/>
      </dsp:nvSpPr>
      <dsp:spPr>
        <a:xfrm>
          <a:off x="177518" y="572631"/>
          <a:ext cx="1563981" cy="515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a:solidFill>
                <a:schemeClr val="bg2"/>
              </a:solidFill>
              <a:latin typeface="Arial"/>
              <a:ea typeface="ＭＳ Ｐゴシック"/>
              <a:cs typeface="+mn-cs"/>
            </a:rPr>
            <a:t>Data</a:t>
          </a:r>
        </a:p>
      </dsp:txBody>
      <dsp:txXfrm>
        <a:off x="177518" y="572631"/>
        <a:ext cx="1563981" cy="515403"/>
      </dsp:txXfrm>
    </dsp:sp>
    <dsp:sp modelId="{A52D6CA9-FDB8-9744-92C8-09A88942BF45}">
      <dsp:nvSpPr>
        <dsp:cNvPr id="0" name=""/>
        <dsp:cNvSpPr/>
      </dsp:nvSpPr>
      <dsp:spPr>
        <a:xfrm>
          <a:off x="175740" y="41587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C657212-B389-8141-8C74-2CD944019E5E}">
      <dsp:nvSpPr>
        <dsp:cNvPr id="0" name=""/>
        <dsp:cNvSpPr/>
      </dsp:nvSpPr>
      <dsp:spPr>
        <a:xfrm>
          <a:off x="262826" y="241706"/>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3543DE0-1D87-5642-8204-C3FED3D26C23}">
      <dsp:nvSpPr>
        <dsp:cNvPr id="0" name=""/>
        <dsp:cNvSpPr/>
      </dsp:nvSpPr>
      <dsp:spPr>
        <a:xfrm>
          <a:off x="471831" y="276540"/>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77B2110-A5B9-0348-AF07-86C92904E6DA}">
      <dsp:nvSpPr>
        <dsp:cNvPr id="0" name=""/>
        <dsp:cNvSpPr/>
      </dsp:nvSpPr>
      <dsp:spPr>
        <a:xfrm>
          <a:off x="646001" y="84953"/>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5A26D7C-3858-8F44-8324-EF93FCC70042}">
      <dsp:nvSpPr>
        <dsp:cNvPr id="0" name=""/>
        <dsp:cNvSpPr/>
      </dsp:nvSpPr>
      <dsp:spPr>
        <a:xfrm>
          <a:off x="872423" y="1528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A3DB627-F769-B749-8881-1DDAC253DF49}">
      <dsp:nvSpPr>
        <dsp:cNvPr id="0" name=""/>
        <dsp:cNvSpPr/>
      </dsp:nvSpPr>
      <dsp:spPr>
        <a:xfrm>
          <a:off x="1151096" y="13720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0C5FAFA-7FAA-E14D-89BE-D6D38FAC005D}">
      <dsp:nvSpPr>
        <dsp:cNvPr id="0" name=""/>
        <dsp:cNvSpPr/>
      </dsp:nvSpPr>
      <dsp:spPr>
        <a:xfrm>
          <a:off x="1325267" y="224289"/>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6783423-F364-A248-B127-2B24402730D7}">
      <dsp:nvSpPr>
        <dsp:cNvPr id="0" name=""/>
        <dsp:cNvSpPr/>
      </dsp:nvSpPr>
      <dsp:spPr>
        <a:xfrm>
          <a:off x="1569106" y="41587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DBED370-AEFB-734C-AE0A-5ABD7DA9620C}">
      <dsp:nvSpPr>
        <dsp:cNvPr id="0" name=""/>
        <dsp:cNvSpPr/>
      </dsp:nvSpPr>
      <dsp:spPr>
        <a:xfrm>
          <a:off x="1673609" y="607465"/>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4B2F684-D779-484A-8B90-B5361A91E106}">
      <dsp:nvSpPr>
        <dsp:cNvPr id="0" name=""/>
        <dsp:cNvSpPr/>
      </dsp:nvSpPr>
      <dsp:spPr>
        <a:xfrm>
          <a:off x="746129" y="172533"/>
          <a:ext cx="319905" cy="319905"/>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2322E58-24CA-634B-ACB2-7115904F6B36}">
      <dsp:nvSpPr>
        <dsp:cNvPr id="0" name=""/>
        <dsp:cNvSpPr/>
      </dsp:nvSpPr>
      <dsp:spPr>
        <a:xfrm>
          <a:off x="88655" y="903555"/>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F379BBB-A156-BD4F-B5F0-83B05C983C87}">
      <dsp:nvSpPr>
        <dsp:cNvPr id="0" name=""/>
        <dsp:cNvSpPr/>
      </dsp:nvSpPr>
      <dsp:spPr>
        <a:xfrm>
          <a:off x="193157" y="1060309"/>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1BFB3B0-7B51-654B-9B9B-E3021D8FAAC4}">
      <dsp:nvSpPr>
        <dsp:cNvPr id="0" name=""/>
        <dsp:cNvSpPr/>
      </dsp:nvSpPr>
      <dsp:spPr>
        <a:xfrm>
          <a:off x="454413" y="1199645"/>
          <a:ext cx="284360" cy="28436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F1BFA3B-475D-2E45-9FCC-96E61DBE873F}">
      <dsp:nvSpPr>
        <dsp:cNvPr id="0" name=""/>
        <dsp:cNvSpPr/>
      </dsp:nvSpPr>
      <dsp:spPr>
        <a:xfrm>
          <a:off x="820172" y="142606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F04BB56-9418-9F45-9087-321B601E8D50}">
      <dsp:nvSpPr>
        <dsp:cNvPr id="0" name=""/>
        <dsp:cNvSpPr/>
      </dsp:nvSpPr>
      <dsp:spPr>
        <a:xfrm>
          <a:off x="889840" y="1199645"/>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1F4781A-BFF5-F043-AC5D-D7DDB11618C6}">
      <dsp:nvSpPr>
        <dsp:cNvPr id="0" name=""/>
        <dsp:cNvSpPr/>
      </dsp:nvSpPr>
      <dsp:spPr>
        <a:xfrm>
          <a:off x="1064011" y="144348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2CB6F82B-76A1-8B4F-9321-623DEF1E03A6}">
      <dsp:nvSpPr>
        <dsp:cNvPr id="0" name=""/>
        <dsp:cNvSpPr/>
      </dsp:nvSpPr>
      <dsp:spPr>
        <a:xfrm>
          <a:off x="1220765" y="1164811"/>
          <a:ext cx="284360" cy="28436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1B9376D-7C25-6A44-B9CE-6798AC88D592}">
      <dsp:nvSpPr>
        <dsp:cNvPr id="0" name=""/>
        <dsp:cNvSpPr/>
      </dsp:nvSpPr>
      <dsp:spPr>
        <a:xfrm>
          <a:off x="1603940" y="1095143"/>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65B343E-C2A2-E642-BA2B-0E645ABDBA34}">
      <dsp:nvSpPr>
        <dsp:cNvPr id="0" name=""/>
        <dsp:cNvSpPr/>
      </dsp:nvSpPr>
      <dsp:spPr>
        <a:xfrm>
          <a:off x="1799438" y="276251"/>
          <a:ext cx="574149" cy="1096113"/>
        </a:xfrm>
        <a:prstGeom prst="chevron">
          <a:avLst>
            <a:gd name="adj" fmla="val 62310"/>
          </a:avLst>
        </a:prstGeom>
        <a:solidFill>
          <a:srgbClr val="007DA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D201963-1653-B543-826C-7829C2273112}">
      <dsp:nvSpPr>
        <dsp:cNvPr id="0" name=""/>
        <dsp:cNvSpPr/>
      </dsp:nvSpPr>
      <dsp:spPr>
        <a:xfrm>
          <a:off x="2436535" y="492441"/>
          <a:ext cx="1984478" cy="558815"/>
        </a:xfrm>
        <a:prstGeom prst="rect">
          <a:avLst/>
        </a:prstGeom>
        <a:blipFill rotWithShape="0">
          <a:blip xmlns:r="http://schemas.openxmlformats.org/officeDocument/2006/relationships" r:embed="rId1"/>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b="1" kern="1200" dirty="0">
            <a:solidFill>
              <a:srgbClr val="000000">
                <a:hueOff val="0"/>
                <a:satOff val="0"/>
                <a:lumOff val="0"/>
                <a:alphaOff val="0"/>
              </a:srgbClr>
            </a:solidFill>
            <a:latin typeface="Arial"/>
            <a:ea typeface="ＭＳ Ｐゴシック"/>
            <a:cs typeface="+mn-cs"/>
          </a:endParaRPr>
        </a:p>
      </dsp:txBody>
      <dsp:txXfrm>
        <a:off x="2436535" y="492441"/>
        <a:ext cx="1984478" cy="558815"/>
      </dsp:txXfrm>
    </dsp:sp>
    <dsp:sp modelId="{DFB11C33-F7D4-D84E-A7D4-E4CAC608DC52}">
      <dsp:nvSpPr>
        <dsp:cNvPr id="0" name=""/>
        <dsp:cNvSpPr/>
      </dsp:nvSpPr>
      <dsp:spPr>
        <a:xfrm>
          <a:off x="4358065" y="276251"/>
          <a:ext cx="574149" cy="109611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190275-3465-5D43-8D10-D9694AAF2845}">
      <dsp:nvSpPr>
        <dsp:cNvPr id="0" name=""/>
        <dsp:cNvSpPr/>
      </dsp:nvSpPr>
      <dsp:spPr>
        <a:xfrm>
          <a:off x="5006049" y="198230"/>
          <a:ext cx="1389292" cy="133098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Arial"/>
              <a:ea typeface="ＭＳ Ｐゴシック"/>
              <a:cs typeface="+mn-cs"/>
            </a:rPr>
            <a:t>Predictions &amp; Insight</a:t>
          </a:r>
        </a:p>
      </dsp:txBody>
      <dsp:txXfrm>
        <a:off x="5209506" y="393148"/>
        <a:ext cx="982378" cy="941145"/>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3187863" cy="472836"/>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3" name="Rectangle 3"/>
          <p:cNvSpPr>
            <a:spLocks noGrp="1" noChangeArrowheads="1"/>
          </p:cNvSpPr>
          <p:nvPr>
            <p:ph type="dt" sz="quarter" idx="1"/>
          </p:nvPr>
        </p:nvSpPr>
        <p:spPr bwMode="auto">
          <a:xfrm>
            <a:off x="4145726" y="0"/>
            <a:ext cx="3187863" cy="472836"/>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lvl1pPr algn="r" eaLnBrk="1" hangingPunct="1">
              <a:defRPr sz="1300" b="1" smtClean="0">
                <a:cs typeface="Arial" panose="020B0604020202020204" pitchFamily="34" charset="0"/>
              </a:defRPr>
            </a:lvl1pPr>
          </a:lstStyle>
          <a:p>
            <a:pPr>
              <a:defRPr/>
            </a:pPr>
            <a:fld id="{E9C41535-BB11-4A8B-944F-6C78E08581C0}" type="datetime1">
              <a:rPr lang="en-US" altLang="en-US"/>
              <a:pPr>
                <a:defRPr/>
              </a:pPr>
              <a:t>9/20/17</a:t>
            </a:fld>
            <a:endParaRPr lang="en-US" altLang="en-US"/>
          </a:p>
        </p:txBody>
      </p:sp>
      <p:sp>
        <p:nvSpPr>
          <p:cNvPr id="30724" name="Rectangle 4"/>
          <p:cNvSpPr>
            <a:spLocks noGrp="1" noChangeArrowheads="1"/>
          </p:cNvSpPr>
          <p:nvPr>
            <p:ph type="ftr" sz="quarter" idx="2"/>
          </p:nvPr>
        </p:nvSpPr>
        <p:spPr bwMode="auto">
          <a:xfrm>
            <a:off x="1" y="9146424"/>
            <a:ext cx="3187863" cy="472836"/>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5" name="Rectangle 5"/>
          <p:cNvSpPr>
            <a:spLocks noGrp="1" noChangeArrowheads="1"/>
          </p:cNvSpPr>
          <p:nvPr>
            <p:ph type="sldNum" sz="quarter" idx="3"/>
          </p:nvPr>
        </p:nvSpPr>
        <p:spPr bwMode="auto">
          <a:xfrm>
            <a:off x="4145726" y="9146424"/>
            <a:ext cx="3187863" cy="472836"/>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algn="r" eaLnBrk="1" hangingPunct="1">
              <a:defRPr sz="1300" b="1" smtClean="0">
                <a:cs typeface="Arial" panose="020B0604020202020204" pitchFamily="34" charset="0"/>
              </a:defRPr>
            </a:lvl1pPr>
          </a:lstStyle>
          <a:p>
            <a:pPr>
              <a:defRPr/>
            </a:pPr>
            <a:fld id="{94FB86E6-A1B3-4ADB-91FF-5D4C2DDC1D2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4"/>
          <p:cNvSpPr>
            <a:spLocks noGrp="1" noRot="1" noChangeAspect="1" noChangeArrowheads="1" noTextEdit="1"/>
          </p:cNvSpPr>
          <p:nvPr>
            <p:ph type="sldImg" idx="2"/>
          </p:nvPr>
        </p:nvSpPr>
        <p:spPr bwMode="auto">
          <a:xfrm>
            <a:off x="1257300" y="234950"/>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287526" y="4061793"/>
            <a:ext cx="6740148" cy="4820302"/>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p>
            <a:pPr lvl="0"/>
            <a:r>
              <a:rPr lang="en-US" altLang="en-US" noProof="0"/>
              <a:t>Click to edit Master text styles</a:t>
            </a:r>
          </a:p>
        </p:txBody>
      </p:sp>
      <p:sp>
        <p:nvSpPr>
          <p:cNvPr id="14342" name="Rectangle 6"/>
          <p:cNvSpPr>
            <a:spLocks noGrp="1" noChangeArrowheads="1"/>
          </p:cNvSpPr>
          <p:nvPr>
            <p:ph type="ftr" sz="quarter" idx="4"/>
          </p:nvPr>
        </p:nvSpPr>
        <p:spPr bwMode="auto">
          <a:xfrm>
            <a:off x="0" y="9120156"/>
            <a:ext cx="3169474" cy="479403"/>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eaLnBrk="0" hangingPunct="0">
              <a:defRPr sz="1300">
                <a:latin typeface="Times New Roman" pitchFamily="18" charset="0"/>
                <a:ea typeface="+mn-ea"/>
                <a:cs typeface="Arial" panose="020B0604020202020204" pitchFamily="34" charset="0"/>
              </a:defRPr>
            </a:lvl1pPr>
          </a:lstStyle>
          <a:p>
            <a:pPr>
              <a:defRPr/>
            </a:pPr>
            <a:endParaRPr lang="en-US" altLang="en-US"/>
          </a:p>
        </p:txBody>
      </p:sp>
      <p:sp>
        <p:nvSpPr>
          <p:cNvPr id="14343" name="Rectangle 7"/>
          <p:cNvSpPr>
            <a:spLocks noGrp="1" noChangeArrowheads="1"/>
          </p:cNvSpPr>
          <p:nvPr>
            <p:ph type="sldNum" sz="quarter" idx="5"/>
          </p:nvPr>
        </p:nvSpPr>
        <p:spPr bwMode="auto">
          <a:xfrm>
            <a:off x="4144055" y="9120156"/>
            <a:ext cx="3169474" cy="479403"/>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algn="r">
              <a:defRPr sz="1300" smtClean="0">
                <a:latin typeface="Times New Roman" panose="02020603050405020304" pitchFamily="18" charset="0"/>
                <a:cs typeface="Arial" panose="020B0604020202020204" pitchFamily="34" charset="0"/>
              </a:defRPr>
            </a:lvl1pPr>
          </a:lstStyle>
          <a:p>
            <a:pPr>
              <a:defRPr/>
            </a:pPr>
            <a:fld id="{6CE639A2-3FAC-4EBB-A070-D668385A60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1pPr>
    <a:lvl2pPr marL="742950" indent="-28575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2pPr>
    <a:lvl3pPr marL="11430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3pPr>
    <a:lvl4pPr marL="16002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4pPr>
    <a:lvl5pPr marL="20574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t>IBM Big Data &amp; Analytics</a:t>
            </a:r>
            <a:r>
              <a:rPr kumimoji="0" lang="en-US" sz="1300" b="0" i="0" u="none" strike="noStrike" kern="1200" cap="none" spc="0" normalizeH="0" baseline="0" noProof="0">
                <a:ln>
                  <a:noFill/>
                </a:ln>
                <a:solidFill>
                  <a:srgbClr val="000000"/>
                </a:solidFill>
                <a:effectLst/>
                <a:uLnTx/>
                <a:uFillTx/>
                <a:latin typeface="Arial" charset="0"/>
                <a:ea typeface="ＭＳ Ｐゴシック" charset="0"/>
                <a:cs typeface="+mn-cs"/>
              </a:rPr>
              <a:t/>
            </a:r>
            <a:br>
              <a:rPr kumimoji="0" lang="en-US" sz="1300" b="0" i="0" u="none" strike="noStrike" kern="1200" cap="none" spc="0" normalizeH="0" baseline="0" noProof="0">
                <a:ln>
                  <a:noFill/>
                </a:ln>
                <a:solidFill>
                  <a:srgbClr val="000000"/>
                </a:solidFill>
                <a:effectLst/>
                <a:uLnTx/>
                <a:uFillTx/>
                <a:latin typeface="Arial" charset="0"/>
                <a:ea typeface="ＭＳ Ｐゴシック" charset="0"/>
                <a:cs typeface="+mn-cs"/>
              </a:rPr>
            </a:b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t>© 2014 IBM Corporation</a:t>
            </a:r>
          </a:p>
        </p:txBody>
      </p:sp>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29AEFC-F65E-6343-A56A-79CAA0DBC2EA}" type="slidenum">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610" name="Rectangle 2"/>
          <p:cNvSpPr>
            <a:spLocks noGrp="1" noRot="1" noChangeAspect="1" noChangeArrowheads="1" noTextEdit="1"/>
          </p:cNvSpPr>
          <p:nvPr>
            <p:ph type="sldImg"/>
          </p:nvPr>
        </p:nvSpPr>
        <p:spPr>
          <a:xfrm>
            <a:off x="1754188" y="674688"/>
            <a:ext cx="3862387" cy="2897187"/>
          </a:xfrm>
          <a:ln/>
          <a:extLst>
            <a:ext uri="{FAA26D3D-D897-4be2-8F04-BA451C77F1D7}">
              <ma14:placeholderFlag xmlns:ma14="http://schemas.microsoft.com/office/mac/drawingml/2011/main" val="1"/>
            </a:ext>
          </a:extLst>
        </p:spPr>
      </p:sp>
      <p:sp>
        <p:nvSpPr>
          <p:cNvPr id="68611"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1816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96854F01-856B-0448-9B64-5F2E2032EAFA}" type="slidenum">
              <a:rPr lang="en-US" altLang="en-US" sz="1300"/>
              <a:pPr>
                <a:spcBef>
                  <a:spcPct val="0"/>
                </a:spcBef>
              </a:pPr>
              <a:t>3</a:t>
            </a:fld>
            <a:endParaRPr lang="en-US" altLang="en-US" sz="1300"/>
          </a:p>
        </p:txBody>
      </p:sp>
    </p:spTree>
    <p:extLst>
      <p:ext uri="{BB962C8B-B14F-4D97-AF65-F5344CB8AC3E}">
        <p14:creationId xmlns:p14="http://schemas.microsoft.com/office/powerpoint/2010/main" val="89045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6</a:t>
            </a:fld>
            <a:endParaRPr lang="en-US" dirty="0"/>
          </a:p>
        </p:txBody>
      </p:sp>
    </p:spTree>
    <p:extLst>
      <p:ext uri="{BB962C8B-B14F-4D97-AF65-F5344CB8AC3E}">
        <p14:creationId xmlns:p14="http://schemas.microsoft.com/office/powerpoint/2010/main" val="311018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a:xfrm>
            <a:off x="451998" y="3573641"/>
            <a:ext cx="6005122" cy="5350226"/>
          </a:xfrm>
        </p:spPr>
        <p:txBody>
          <a:bodyPr/>
          <a:lstStyle/>
          <a:p>
            <a:r>
              <a:rPr lang="en-US" sz="800" dirty="0"/>
              <a:t>Very few</a:t>
            </a:r>
            <a:r>
              <a:rPr lang="en-US" sz="800" baseline="0" dirty="0"/>
              <a:t> companies have systems in place today that can score, act, monitor, and ingest feedback. That’s where IBM Machine Learning (IBM ML) comes in. It was designed to support a continuous cycle of learning (i.e., “self-learning”). IBM ML solves a major pain point for customers by enabling them to build self-learning systems that can score, act, monitor, and ingest feedback to drive better business outcomes. </a:t>
            </a:r>
          </a:p>
          <a:p>
            <a:r>
              <a:rPr lang="en-US" sz="800" dirty="0"/>
              <a:t>IBM Machine Learning</a:t>
            </a:r>
            <a:r>
              <a:rPr lang="en-US" sz="800" baseline="0" dirty="0"/>
              <a:t> enables you to create end-to-end pipelines with your data assets – it is the fabric that supports you in operationalizing insights from machine learning. A pipeline includes everything from connecting to your data sources, preparing your data, modelling, model evaluation, to model deployment and management. </a:t>
            </a:r>
          </a:p>
          <a:p>
            <a:r>
              <a:rPr lang="en-US" sz="800" baseline="0" dirty="0"/>
              <a:t>Let’s start with the left-hand side of this chart. You can see that IBM ML can leverage the 30+ data connectors in Data Science Experience (DSX) to connect to your private cloud (on-premises) and public cloud data assets (e.g., Microsoft Azure, Amazon S3, </a:t>
            </a:r>
            <a:r>
              <a:rPr lang="en-US" sz="800" baseline="0" dirty="0" err="1"/>
              <a:t>Cloudant</a:t>
            </a:r>
            <a:r>
              <a:rPr lang="en-US" sz="800" baseline="0" dirty="0"/>
              <a:t>, etc.). These data assets can be catalogued and governed through additional Watson Data platform services. Within DSX there is both a Wizard UI and API for creating machine learning models on various runtimes (</a:t>
            </a:r>
            <a:r>
              <a:rPr lang="nb-NO" sz="800" baseline="0" dirty="0"/>
              <a:t>e.g.</a:t>
            </a:r>
            <a:r>
              <a:rPr lang="en-US" sz="800" baseline="0" dirty="0"/>
              <a:t> SparkML, SPSS, etc.). And to further assist Data Scientists during the modelling process, IBM ML has auto-modelling capabilities such as hyper parameter optimization.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Once the Data Scientist has built a model using IBM ML, the model can be deployed with a single click as a web service. IBM ML supports 3 forms of deployment – real-time, streaming, and batch deployment. To </a:t>
            </a:r>
            <a:r>
              <a:rPr lang="en-US" sz="800" kern="1200" dirty="0">
                <a:solidFill>
                  <a:schemeClr val="tx1"/>
                </a:solidFill>
                <a:effectLst/>
              </a:rPr>
              <a:t>submit scoring requests against a deployed Watson Machine Learning model, simply</a:t>
            </a:r>
            <a:r>
              <a:rPr lang="en-US" sz="800" kern="1200" baseline="0" dirty="0">
                <a:solidFill>
                  <a:schemeClr val="tx1"/>
                </a:solidFill>
                <a:effectLst/>
              </a:rPr>
              <a:t> ping the </a:t>
            </a:r>
            <a:r>
              <a:rPr lang="en-US" sz="800" b="0" kern="1200" baseline="0" dirty="0">
                <a:solidFill>
                  <a:schemeClr val="tx1"/>
                </a:solidFill>
                <a:effectLst/>
              </a:rPr>
              <a:t>s</a:t>
            </a:r>
            <a:r>
              <a:rPr lang="en-US" sz="800" b="0" kern="1200" dirty="0">
                <a:solidFill>
                  <a:schemeClr val="tx1"/>
                </a:solidFill>
                <a:effectLst/>
              </a:rPr>
              <a:t>coring endpoint with your</a:t>
            </a:r>
            <a:r>
              <a:rPr lang="en-US" sz="800" b="0" kern="1200" baseline="0" dirty="0">
                <a:solidFill>
                  <a:schemeClr val="tx1"/>
                </a:solidFill>
                <a:effectLst/>
              </a:rPr>
              <a:t> </a:t>
            </a:r>
            <a:r>
              <a:rPr lang="en-US" sz="800" b="0" kern="1200" dirty="0">
                <a:solidFill>
                  <a:schemeClr val="tx1"/>
                </a:solidFill>
                <a:effectLst/>
              </a:rPr>
              <a:t>authorization token.</a:t>
            </a:r>
            <a:r>
              <a:rPr lang="en-US" sz="800" b="0" kern="1200" baseline="0" dirty="0">
                <a:solidFill>
                  <a:schemeClr val="tx1"/>
                </a:solidFill>
                <a:effectLst/>
              </a:rPr>
              <a:t> This enables IBM ML</a:t>
            </a:r>
            <a:r>
              <a:rPr lang="en-US" sz="800" baseline="0" dirty="0"/>
              <a:t> models to be integrated into websites, mobile applications, operational systems, dashboards, etc. to improve business outcomes across a variety of use cases (</a:t>
            </a:r>
            <a:r>
              <a:rPr lang="nb-NO" sz="800" baseline="0" dirty="0"/>
              <a:t>e.g.</a:t>
            </a:r>
            <a:r>
              <a:rPr lang="en-US" sz="800" baseline="0" dirty="0"/>
              <a:t> personalized recommendation as a mobile app, transaction risk scoring, call center content generation, etc.). </a:t>
            </a:r>
            <a:r>
              <a:rPr lang="en-US" sz="800" kern="1200" baseline="0" dirty="0">
                <a:solidFill>
                  <a:schemeClr val="tx1"/>
                </a:solidFill>
              </a:rPr>
              <a:t>The end application could be written in Java, </a:t>
            </a:r>
            <a:r>
              <a:rPr lang="en-US" sz="800" kern="1200" dirty="0">
                <a:solidFill>
                  <a:schemeClr val="tx1"/>
                </a:solidFill>
              </a:rPr>
              <a:t>JavaScript, Ruby,</a:t>
            </a:r>
            <a:r>
              <a:rPr lang="en-US" sz="800" kern="1200" baseline="0" dirty="0">
                <a:solidFill>
                  <a:schemeClr val="tx1"/>
                </a:solidFill>
              </a:rPr>
              <a:t> etc. </a:t>
            </a:r>
            <a:r>
              <a:rPr lang="en-US" sz="800" kern="1200" dirty="0">
                <a:solidFill>
                  <a:schemeClr val="tx1"/>
                </a:solidFill>
              </a:rPr>
              <a:t>or perhaps a mobile app on Android</a:t>
            </a:r>
            <a:r>
              <a:rPr lang="en-US" sz="800" kern="1200" baseline="0" dirty="0">
                <a:solidFill>
                  <a:schemeClr val="tx1"/>
                </a:solidFill>
              </a:rPr>
              <a:t> or </a:t>
            </a:r>
            <a:r>
              <a:rPr lang="en-US" sz="800" kern="1200" dirty="0" err="1">
                <a:solidFill>
                  <a:schemeClr val="tx1"/>
                </a:solidFill>
              </a:rPr>
              <a:t>iOS</a:t>
            </a:r>
            <a:r>
              <a:rPr lang="en-US" sz="800" kern="1200" dirty="0">
                <a:solidFill>
                  <a:schemeClr val="tx1"/>
                </a:solidFill>
              </a:rPr>
              <a:t>. </a:t>
            </a: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And once your models have been deployed, the DSX user interface (UI) provides continuous monitoring and feedback of your web service. Keep in mind that you aren’t limited to deploying your models into simple apps – you can also </a:t>
            </a:r>
            <a:r>
              <a:rPr lang="en-US" sz="800" b="0" baseline="0" dirty="0"/>
              <a:t>use the</a:t>
            </a:r>
            <a:r>
              <a:rPr lang="en-US" sz="800" b="0" dirty="0"/>
              <a:t> standard</a:t>
            </a:r>
            <a:r>
              <a:rPr lang="en-US" sz="800" b="0" kern="1200" dirty="0">
                <a:solidFill>
                  <a:schemeClr val="tx1"/>
                </a:solidFill>
                <a:effectLst/>
              </a:rPr>
              <a:t> </a:t>
            </a:r>
            <a:r>
              <a:rPr lang="en-US" sz="800" b="0" dirty="0"/>
              <a:t>APIs included with </a:t>
            </a:r>
            <a:r>
              <a:rPr lang="en-US" sz="800" b="0" kern="1200" dirty="0">
                <a:solidFill>
                  <a:schemeClr val="tx1"/>
                </a:solidFill>
                <a:effectLst/>
              </a:rPr>
              <a:t>IBM Machine Learning</a:t>
            </a:r>
            <a:r>
              <a:rPr lang="en-US" sz="800" b="0" kern="1200" baseline="0" dirty="0">
                <a:solidFill>
                  <a:schemeClr val="tx1"/>
                </a:solidFill>
                <a:effectLst/>
              </a:rPr>
              <a:t> to integrate with complex operational systems. IBM ML can be the backbone of your customer’s “hard deploy” strategy for machine learning across their company (i.e., having machine learning dynamically baked into their systems).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0" kern="1200" baseline="0" dirty="0">
              <a:solidFill>
                <a:schemeClr val="tx1"/>
              </a:solidFill>
              <a:effectLst/>
            </a:endParaRPr>
          </a:p>
          <a:p>
            <a:r>
              <a:rPr lang="en-US" sz="800" kern="1200" dirty="0">
                <a:solidFill>
                  <a:schemeClr val="tx1"/>
                </a:solidFill>
                <a:effectLst/>
              </a:rPr>
              <a:t>Given</a:t>
            </a:r>
            <a:r>
              <a:rPr lang="en-US" sz="800" kern="1200" baseline="0" dirty="0">
                <a:solidFill>
                  <a:schemeClr val="tx1"/>
                </a:solidFill>
                <a:effectLst/>
              </a:rPr>
              <a:t> the continuous monitoring and feedback loop capabilities of IBM ML, y</a:t>
            </a:r>
            <a:r>
              <a:rPr lang="en-US" sz="800" kern="1200" dirty="0">
                <a:solidFill>
                  <a:schemeClr val="tx1"/>
                </a:solidFill>
                <a:effectLst/>
              </a:rPr>
              <a:t>ou may hear the term “self-learning” come up during customer conversations</a:t>
            </a:r>
            <a:r>
              <a:rPr lang="en-US" sz="800" kern="1200" baseline="0" dirty="0">
                <a:solidFill>
                  <a:schemeClr val="tx1"/>
                </a:solidFill>
                <a:effectLst/>
              </a:rPr>
              <a:t>. </a:t>
            </a:r>
            <a:r>
              <a:rPr lang="en-US" sz="800" kern="1200" dirty="0">
                <a:solidFill>
                  <a:schemeClr val="tx1"/>
                </a:solidFill>
                <a:effectLst/>
              </a:rPr>
              <a:t>When a customer mentions the need for a “self-learning” capability, they may be referring to:</a:t>
            </a:r>
          </a:p>
          <a:p>
            <a:endParaRPr lang="en-US" sz="800" kern="1200" dirty="0">
              <a:solidFill>
                <a:schemeClr val="tx1"/>
              </a:solidFill>
              <a:effectLst/>
            </a:endParaRPr>
          </a:p>
          <a:p>
            <a:pPr marL="171450" lvl="0" indent="-171450">
              <a:buFont typeface="Arial" panose="020B0604020202020204" pitchFamily="34" charset="0"/>
              <a:buChar char="•"/>
            </a:pPr>
            <a:r>
              <a:rPr lang="en-US" sz="800" kern="1200" dirty="0">
                <a:solidFill>
                  <a:schemeClr val="tx1"/>
                </a:solidFill>
                <a:effectLst/>
              </a:rPr>
              <a:t>The traditional way of building and retraining models (a Data Scientist follows all steps in building a model, including data evaluation, data preparation, model building, and model evaluation)</a:t>
            </a:r>
          </a:p>
          <a:p>
            <a:pPr marL="171450" indent="-171450">
              <a:buFont typeface="Arial" panose="020B0604020202020204" pitchFamily="34" charset="0"/>
              <a:buChar char="•"/>
            </a:pPr>
            <a:r>
              <a:rPr lang="en-US" sz="800" kern="1200" dirty="0">
                <a:solidFill>
                  <a:schemeClr val="tx1"/>
                </a:solidFill>
                <a:effectLst/>
              </a:rPr>
              <a:t>Auto-modeling, which is a technique where the Data Scientist does not “build a model” themselves through hand-tuning. Instead, the model is automatically</a:t>
            </a:r>
            <a:r>
              <a:rPr lang="en-US" sz="800" kern="1200" baseline="0" dirty="0">
                <a:solidFill>
                  <a:schemeClr val="tx1"/>
                </a:solidFill>
                <a:effectLst/>
              </a:rPr>
              <a:t> built using an auto-modeling algorithm. </a:t>
            </a:r>
            <a:endParaRPr lang="en-US" sz="800" kern="1200" dirty="0">
              <a:solidFill>
                <a:schemeClr val="tx1"/>
              </a:solidFill>
              <a:effectLst/>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dirty="0">
                <a:solidFill>
                  <a:schemeClr val="tx1"/>
                </a:solidFill>
                <a:effectLst/>
              </a:rPr>
              <a:t>Automatic retraining of models. There are two main forms of “automatic</a:t>
            </a:r>
            <a:r>
              <a:rPr lang="en-US" sz="800" kern="1200" baseline="0" dirty="0">
                <a:solidFill>
                  <a:schemeClr val="tx1"/>
                </a:solidFill>
                <a:effectLst/>
              </a:rPr>
              <a:t> retraining”:</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If a model’s performance dips below a given threshold, then a model retraining process automatically kicks off</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Using a streaming implementation of a machine learning algorithm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streaming K-means). These algorithm implementations automatically retrain as they receive new data points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exponential decay balancing importance of new </a:t>
            </a:r>
            <a:r>
              <a:rPr lang="pt-BR" sz="800" kern="1200" baseline="0" dirty="0">
                <a:solidFill>
                  <a:schemeClr val="tx1"/>
                </a:solidFill>
                <a:effectLst/>
                <a:cs typeface="ＭＳ Ｐゴシック" charset="0"/>
              </a:rPr>
              <a:t>vs. </a:t>
            </a:r>
            <a:r>
              <a:rPr lang="en-US" sz="800" kern="1200" baseline="0" dirty="0">
                <a:solidFill>
                  <a:schemeClr val="tx1"/>
                </a:solidFill>
                <a:effectLst/>
                <a:cs typeface="ＭＳ Ｐゴシック" charset="0"/>
              </a:rPr>
              <a:t> old data).</a:t>
            </a:r>
            <a:endParaRPr lang="en-US" sz="800" kern="1200" dirty="0">
              <a:solidFill>
                <a:schemeClr val="tx1"/>
              </a:solidFill>
              <a:effectLst/>
              <a:cs typeface="ＭＳ Ｐゴシック" charset="0"/>
            </a:endParaRPr>
          </a:p>
          <a:p>
            <a:pPr marL="0" indent="0">
              <a:buFont typeface="Arial" panose="020B0604020202020204" pitchFamily="34" charset="0"/>
              <a:buNone/>
            </a:pPr>
            <a:endParaRPr lang="en-US" sz="800" b="0" baseline="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97495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2035244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863389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a:p>
        </p:txBody>
      </p:sp>
    </p:spTree>
    <p:extLst>
      <p:ext uri="{BB962C8B-B14F-4D97-AF65-F5344CB8AC3E}">
        <p14:creationId xmlns:p14="http://schemas.microsoft.com/office/powerpoint/2010/main" val="157947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MS PGothic" panose="020B0600070205080204" pitchFamily="34" charset="-128"/>
              </a:defRPr>
            </a:lvl1pPr>
            <a:lvl2pPr marL="774302" indent="-297809">
              <a:spcBef>
                <a:spcPct val="30000"/>
              </a:spcBef>
              <a:defRPr sz="1300">
                <a:solidFill>
                  <a:schemeClr val="tx1"/>
                </a:solidFill>
                <a:latin typeface="Times New Roman" panose="02020603050405020304" pitchFamily="18" charset="0"/>
                <a:ea typeface="MS PGothic" panose="020B0600070205080204" pitchFamily="34" charset="-128"/>
              </a:defRPr>
            </a:lvl2pPr>
            <a:lvl3pPr marL="1191235" indent="-238247">
              <a:spcBef>
                <a:spcPct val="30000"/>
              </a:spcBef>
              <a:defRPr sz="1300">
                <a:solidFill>
                  <a:schemeClr val="tx1"/>
                </a:solidFill>
                <a:latin typeface="Times New Roman" panose="02020603050405020304" pitchFamily="18" charset="0"/>
                <a:ea typeface="MS PGothic" panose="020B0600070205080204" pitchFamily="34" charset="-128"/>
              </a:defRPr>
            </a:lvl3pPr>
            <a:lvl4pPr marL="1667728" indent="-238247">
              <a:spcBef>
                <a:spcPct val="30000"/>
              </a:spcBef>
              <a:defRPr sz="1300">
                <a:solidFill>
                  <a:schemeClr val="tx1"/>
                </a:solidFill>
                <a:latin typeface="Times New Roman" panose="02020603050405020304" pitchFamily="18" charset="0"/>
                <a:ea typeface="MS PGothic" panose="020B0600070205080204" pitchFamily="34" charset="-128"/>
              </a:defRPr>
            </a:lvl4pPr>
            <a:lvl5pPr marL="2144222" indent="-238247">
              <a:spcBef>
                <a:spcPct val="30000"/>
              </a:spcBef>
              <a:defRPr sz="1300">
                <a:solidFill>
                  <a:schemeClr val="tx1"/>
                </a:solidFill>
                <a:latin typeface="Times New Roman" panose="02020603050405020304" pitchFamily="18" charset="0"/>
                <a:ea typeface="MS PGothic" panose="020B0600070205080204" pitchFamily="34" charset="-128"/>
              </a:defRPr>
            </a:lvl5pPr>
            <a:lvl6pPr marL="2620716"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6pPr>
            <a:lvl7pPr marL="3097210"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7pPr>
            <a:lvl8pPr marL="3573704"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8pPr>
            <a:lvl9pPr marL="4050198"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9pPr>
          </a:lstStyle>
          <a:p>
            <a:pPr>
              <a:spcBef>
                <a:spcPct val="0"/>
              </a:spcBef>
            </a:pPr>
            <a:fld id="{496CC8DC-F126-4269-AA9A-7663162B1985}" type="slidenum">
              <a:rPr lang="en-US" altLang="en-US"/>
              <a:pPr>
                <a:spcBef>
                  <a:spcPct val="0"/>
                </a:spcBef>
              </a:pPr>
              <a:t>16</a:t>
            </a:fld>
            <a:endParaRPr lang="en-US" altLang="en-US" dirty="0"/>
          </a:p>
        </p:txBody>
      </p:sp>
      <p:sp>
        <p:nvSpPr>
          <p:cNvPr id="8196" name="Rectangle 2"/>
          <p:cNvSpPr>
            <a:spLocks noGrp="1" noRot="1" noChangeAspect="1" noChangeArrowheads="1" noTextEdit="1"/>
          </p:cNvSpPr>
          <p:nvPr>
            <p:ph type="sldImg"/>
          </p:nvPr>
        </p:nvSpPr>
        <p:spPr>
          <a:xfrm>
            <a:off x="1241425" y="720725"/>
            <a:ext cx="3024188" cy="2268538"/>
          </a:xfrm>
          <a:ln/>
        </p:spPr>
      </p:sp>
      <p:sp>
        <p:nvSpPr>
          <p:cNvPr id="8197" name="Rectangle 3"/>
          <p:cNvSpPr>
            <a:spLocks noGrp="1" noChangeArrowheads="1"/>
          </p:cNvSpPr>
          <p:nvPr>
            <p:ph type="body" idx="1"/>
          </p:nvPr>
        </p:nvSpPr>
        <p:spPr>
          <a:xfrm>
            <a:off x="320959" y="3207618"/>
            <a:ext cx="6726775" cy="5382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dirty="0"/>
          </a:p>
        </p:txBody>
      </p:sp>
    </p:spTree>
    <p:extLst>
      <p:ext uri="{BB962C8B-B14F-4D97-AF65-F5344CB8AC3E}">
        <p14:creationId xmlns:p14="http://schemas.microsoft.com/office/powerpoint/2010/main" val="264717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dirty="0"/>
              <a:t>© </a:t>
            </a:r>
            <a:r>
              <a:rPr lang="en-US" altLang="en-US" sz="800" dirty="0" smtClean="0"/>
              <a:t>2017 </a:t>
            </a:r>
            <a:r>
              <a:rPr lang="en-US" altLang="en-US" sz="800" dirty="0"/>
              <a:t>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426822386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1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232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a:t>Click icon to add table</a:t>
            </a:r>
          </a:p>
        </p:txBody>
      </p:sp>
    </p:spTree>
    <p:extLst>
      <p:ext uri="{BB962C8B-B14F-4D97-AF65-F5344CB8AC3E}">
        <p14:creationId xmlns:p14="http://schemas.microsoft.com/office/powerpoint/2010/main" val="2858664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95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0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61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6278880"/>
            <a:ext cx="210312" cy="268224"/>
          </a:xfrm>
        </p:spPr>
        <p:txBody>
          <a:bodyPr/>
          <a:lstStyle>
            <a:lvl1pPr>
              <a:defRPr>
                <a:latin typeface="Arial"/>
                <a:cs typeface="Arial"/>
              </a:defRPr>
            </a:lvl1pPr>
          </a:lstStyle>
          <a:p>
            <a:fld id="{E4DBDE34-E9B5-E04F-B662-69720E4BCB53}" type="slidenum">
              <a:rPr lang="en-US" smtClean="0"/>
              <a:pPr/>
              <a:t>‹#›</a:t>
            </a:fld>
            <a:endParaRPr lang="en-US" dirty="0"/>
          </a:p>
        </p:txBody>
      </p:sp>
      <p:sp>
        <p:nvSpPr>
          <p:cNvPr id="7" name="Footer Placeholder 6"/>
          <p:cNvSpPr>
            <a:spLocks noGrp="1"/>
          </p:cNvSpPr>
          <p:nvPr>
            <p:ph type="ftr" sz="quarter" idx="13"/>
          </p:nvPr>
        </p:nvSpPr>
        <p:spPr>
          <a:xfrm>
            <a:off x="960120" y="6293291"/>
            <a:ext cx="2895600" cy="268224"/>
          </a:xfrm>
        </p:spPr>
        <p:txBody>
          <a:bodyPr/>
          <a:lstStyle>
            <a:lvl1pPr>
              <a:defRPr>
                <a:latin typeface="Arial"/>
                <a:cs typeface="Arial"/>
              </a:defRPr>
            </a:lvl1pPr>
          </a:lstStyle>
          <a:p>
            <a:r>
              <a:rPr lang="en-US" dirty="0"/>
              <a:t>World of Watson 2016 </a:t>
            </a:r>
            <a:endParaRPr lang="de-DE" dirty="0"/>
          </a:p>
        </p:txBody>
      </p:sp>
      <p:sp>
        <p:nvSpPr>
          <p:cNvPr id="8" name="Date Placeholder 7"/>
          <p:cNvSpPr>
            <a:spLocks noGrp="1"/>
          </p:cNvSpPr>
          <p:nvPr>
            <p:ph type="dt" sz="half" idx="14"/>
          </p:nvPr>
        </p:nvSpPr>
        <p:spPr>
          <a:xfrm>
            <a:off x="7104888" y="6293291"/>
            <a:ext cx="1809432" cy="268224"/>
          </a:xfrm>
        </p:spPr>
        <p:txBody>
          <a:bodyPr/>
          <a:lstStyle>
            <a:lvl1pPr>
              <a:defRPr>
                <a:latin typeface="Arial"/>
                <a:cs typeface="Arial"/>
              </a:defRPr>
            </a:lvl1pPr>
          </a:lstStyle>
          <a:p>
            <a:fld id="{88C5A43A-D7F1-2D40-88D0-9AFC21143301}" type="datetime1">
              <a:rPr lang="en-US" smtClean="0"/>
              <a:t>9/20/17</a:t>
            </a:fld>
            <a:endParaRPr lang="en-US" dirty="0"/>
          </a:p>
        </p:txBody>
      </p:sp>
      <p:sp>
        <p:nvSpPr>
          <p:cNvPr id="11" name="Title 10"/>
          <p:cNvSpPr>
            <a:spLocks noGrp="1"/>
          </p:cNvSpPr>
          <p:nvPr>
            <p:ph type="title"/>
          </p:nvPr>
        </p:nvSpPr>
        <p:spPr>
          <a:xfrm>
            <a:off x="228600" y="231648"/>
            <a:ext cx="2834640" cy="2133600"/>
          </a:xfrm>
        </p:spPr>
        <p:txBody>
          <a:bodyPr/>
          <a:lstStyle>
            <a:lvl1pPr>
              <a:defRPr>
                <a:solidFill>
                  <a:srgbClr val="5AAAFA"/>
                </a:solidFill>
                <a:latin typeface="Arial"/>
                <a:cs typeface="Arial"/>
              </a:defRPr>
            </a:lvl1pPr>
          </a:lstStyle>
          <a:p>
            <a:r>
              <a:rPr lang="en-US" dirty="0"/>
              <a:t>Click to edit Master title style</a:t>
            </a:r>
          </a:p>
        </p:txBody>
      </p:sp>
      <p:grpSp>
        <p:nvGrpSpPr>
          <p:cNvPr id="49" name="Group 48"/>
          <p:cNvGrpSpPr>
            <a:grpSpLocks noChangeAspect="1"/>
          </p:cNvGrpSpPr>
          <p:nvPr userDrawn="1"/>
        </p:nvGrpSpPr>
        <p:grpSpPr>
          <a:xfrm>
            <a:off x="8438078" y="6305483"/>
            <a:ext cx="473837" cy="256032"/>
            <a:chOff x="1938338" y="2368551"/>
            <a:chExt cx="5260976" cy="2132013"/>
          </a:xfrm>
          <a:solidFill>
            <a:srgbClr val="FFFFFF"/>
          </a:solidFill>
        </p:grpSpPr>
        <p:sp>
          <p:nvSpPr>
            <p:cNvPr id="9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grpSp>
      <p:pic>
        <p:nvPicPr>
          <p:cNvPr id="48" name="Picture 47" descr="wow_2016_logo_v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870" y="5658341"/>
            <a:ext cx="924560" cy="900616"/>
          </a:xfrm>
          <a:prstGeom prst="rect">
            <a:avLst/>
          </a:prstGeom>
        </p:spPr>
      </p:pic>
    </p:spTree>
    <p:extLst>
      <p:ext uri="{BB962C8B-B14F-4D97-AF65-F5344CB8AC3E}">
        <p14:creationId xmlns:p14="http://schemas.microsoft.com/office/powerpoint/2010/main" val="462069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70407F8-A0DE-0548-8524-82115295947F}" type="datetime1">
              <a:rPr lang="en-US" smtClean="0"/>
              <a:t>9/20/17</a:t>
            </a:fld>
            <a:endParaRPr lang="en-US" dirty="0"/>
          </a:p>
        </p:txBody>
      </p:sp>
      <p:sp>
        <p:nvSpPr>
          <p:cNvPr id="4" name="Footer Placeholder 3"/>
          <p:cNvSpPr>
            <a:spLocks noGrp="1"/>
          </p:cNvSpPr>
          <p:nvPr>
            <p:ph type="ftr" sz="quarter" idx="11"/>
          </p:nvPr>
        </p:nvSpPr>
        <p:spPr/>
        <p:txBody>
          <a:bodyPr/>
          <a:lstStyle/>
          <a:p>
            <a:r>
              <a:rPr lang="en-US" dirty="0"/>
              <a:t>World of Watson 2016 </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955107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2862B59D-61C6-734D-B2FA-82ADFB6FECA2}" type="datetime1">
              <a:rPr lang="en-US" noProof="0" smtClean="0"/>
              <a:t>9/20/17</a:t>
            </a:fld>
            <a:endParaRPr lang="en-US" noProof="0"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noProof="0" smtClean="0"/>
              <a:pPr/>
              <a:t>‹#›</a:t>
            </a:fld>
            <a:endParaRPr lang="en-US" noProof="0" dirty="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Tree>
    <p:extLst>
      <p:ext uri="{BB962C8B-B14F-4D97-AF65-F5344CB8AC3E}">
        <p14:creationId xmlns:p14="http://schemas.microsoft.com/office/powerpoint/2010/main" val="475010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6264F-D4B1-EC4C-8C30-7F9F0D21D144}"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52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89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AADFED-D696-B14C-9F9D-4B709DB04A57}"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247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94C0549-033F-F04E-8BB8-1B3E52F5B6D7}"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17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020AAE-0E93-0646-88F8-B04482CD4A2C}"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Tree>
    <p:extLst>
      <p:ext uri="{BB962C8B-B14F-4D97-AF65-F5344CB8AC3E}">
        <p14:creationId xmlns:p14="http://schemas.microsoft.com/office/powerpoint/2010/main" val="77871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B44213-F620-F24C-A685-23884068C705}"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1773650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2CE4DF-5C59-FE41-87D9-FA30C439C712}"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210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F2A9B07-2AD9-E04E-96EB-52640D3CE50E}"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621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C0E938FE-645F-2E40-8F8E-5332AAB7C030}"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75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F6569909-79EB-CD48-8A4A-5A8D23B2CF35}"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15671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360B42-63B9-304D-8F7B-BA1B289E486A}"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6345823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3CCD755-ADF0-0247-AFB5-091D593A0B30}"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783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563408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BEC3198B-BFB2-B34A-8309-8E316F54C5CC}"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1457783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6DB83D-5CC2-DC41-9EA7-60FEADFFDA17}"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38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4D88E6-5C8B-214B-93C3-5859175EB588}"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9893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AA6E10-E411-A240-A338-B3A6E7C88E29}"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780171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9201628-924E-6947-8103-D29E7F24B145}"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28757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10DB504-C20C-814E-9B71-5D4A32B33569}"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3454042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9DF524-3F05-984E-8D5A-A74FF9189340}" type="datetime1">
              <a:rPr lang="en-US" smtClean="0"/>
              <a:t>9/20/17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3" name="Title 2"/>
          <p:cNvSpPr>
            <a:spLocks noGrp="1"/>
          </p:cNvSpPr>
          <p:nvPr>
            <p:ph type="title"/>
          </p:nvPr>
        </p:nvSpPr>
        <p:spPr>
          <a:xfrm>
            <a:off x="228600" y="109728"/>
            <a:ext cx="8515984" cy="57912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42128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CC8613-32AD-954C-8052-A3A192382257}" type="datetime1">
              <a:rPr lang="en-US" smtClean="0"/>
              <a:t>9/20/17</a:t>
            </a:fld>
            <a:endParaRPr lang="en-US" dirty="0"/>
          </a:p>
        </p:txBody>
      </p:sp>
      <p:sp>
        <p:nvSpPr>
          <p:cNvPr id="4" name="Footer Placeholder 3"/>
          <p:cNvSpPr>
            <a:spLocks noGrp="1"/>
          </p:cNvSpPr>
          <p:nvPr>
            <p:ph type="ftr" sz="quarter" idx="11"/>
          </p:nvPr>
        </p:nvSpPr>
        <p:spPr/>
        <p:txBody>
          <a:bodyPr/>
          <a:lstStyle/>
          <a:p>
            <a:r>
              <a:rPr lang="en-US" dirty="0"/>
              <a:t>World of Watson 2016 </a:t>
            </a:r>
          </a:p>
        </p:txBody>
      </p:sp>
      <p:sp>
        <p:nvSpPr>
          <p:cNvPr id="5" name="Slide Number Placeholder 4"/>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375101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997A2-0882-9A41-B5BB-6ECC9567DA24}" type="datetime1">
              <a:rPr lang="en-US" smtClean="0"/>
              <a:t>9/20/17</a:t>
            </a:fld>
            <a:endParaRPr lang="en-US" dirty="0"/>
          </a:p>
        </p:txBody>
      </p:sp>
      <p:sp>
        <p:nvSpPr>
          <p:cNvPr id="3" name="Footer Placeholder 2"/>
          <p:cNvSpPr>
            <a:spLocks noGrp="1"/>
          </p:cNvSpPr>
          <p:nvPr>
            <p:ph type="ftr" sz="quarter" idx="11"/>
          </p:nvPr>
        </p:nvSpPr>
        <p:spPr/>
        <p:txBody>
          <a:bodyPr/>
          <a:lstStyle/>
          <a:p>
            <a:r>
              <a:rPr lang="en-US" dirty="0"/>
              <a:t>World of Watson 2016 </a:t>
            </a:r>
          </a:p>
        </p:txBody>
      </p:sp>
      <p:sp>
        <p:nvSpPr>
          <p:cNvPr id="4" name="Slide Number Placeholder 3"/>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142392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175"/>
            <a:ext cx="1209675"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r="31073"/>
          <a:stretch>
            <a:fillRect/>
          </a:stretch>
        </p:blipFill>
        <p:spPr bwMode="auto">
          <a:xfrm>
            <a:off x="8331953" y="602615"/>
            <a:ext cx="563566" cy="310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r>
              <a:rPr lang="en-US" sz="900" dirty="0"/>
              <a:t>© </a:t>
            </a:r>
            <a:r>
              <a:rPr lang="en-US" sz="900" dirty="0" smtClean="0"/>
              <a:t>2017 </a:t>
            </a:r>
            <a:r>
              <a:rPr lang="en-US" sz="900" dirty="0"/>
              <a:t>IBM Corporation</a:t>
            </a:r>
          </a:p>
        </p:txBody>
      </p:sp>
      <p:pic>
        <p:nvPicPr>
          <p:cNvPr id="7"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3" y="2343150"/>
            <a:ext cx="8631614" cy="1077913"/>
          </a:xfrm>
        </p:spPr>
        <p:txBody>
          <a:bodyPr anchor="b"/>
          <a:lstStyle>
            <a:lvl1pPr>
              <a:defRPr sz="3500"/>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249237" y="917575"/>
            <a:ext cx="8593311" cy="492125"/>
          </a:xfrm>
        </p:spPr>
        <p:txBody>
          <a:bodyPr anchor="b"/>
          <a:lstStyle>
            <a:lvl1pPr marL="0" indent="0">
              <a:buFont typeface="Wingdings" charset="0"/>
              <a:buNone/>
              <a:defRPr sz="1100"/>
            </a:lvl1pPr>
          </a:lstStyle>
          <a:p>
            <a:pPr lvl="0"/>
            <a:r>
              <a:rPr lang="en-US" noProof="0" dirty="0"/>
              <a:t>Click to Edit Master Subtitle Style</a:t>
            </a:r>
          </a:p>
        </p:txBody>
      </p:sp>
    </p:spTree>
    <p:extLst>
      <p:ext uri="{BB962C8B-B14F-4D97-AF65-F5344CB8AC3E}">
        <p14:creationId xmlns:p14="http://schemas.microsoft.com/office/powerpoint/2010/main" val="2904771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9345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15746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625057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66700" y="1873250"/>
            <a:ext cx="4194175"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13275" y="1873250"/>
            <a:ext cx="419576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7991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1257402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420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ullet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6" y="103190"/>
            <a:ext cx="7779808"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3" name="Text Placeholder 2"/>
          <p:cNvSpPr>
            <a:spLocks noGrp="1"/>
          </p:cNvSpPr>
          <p:nvPr>
            <p:ph type="body" sz="quarter" idx="11"/>
          </p:nvPr>
        </p:nvSpPr>
        <p:spPr>
          <a:xfrm>
            <a:off x="228600" y="981075"/>
            <a:ext cx="8286751" cy="5391944"/>
          </a:xfrm>
        </p:spPr>
        <p:txBody>
          <a:bodyPr/>
          <a:lstStyle>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670707"/>
      </p:ext>
    </p:extLst>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a:xfrm>
            <a:off x="1816100" y="6291265"/>
            <a:ext cx="914400" cy="268287"/>
          </a:xfrm>
          <a:prstGeom prst="rect">
            <a:avLst/>
          </a:prstGeom>
        </p:spPr>
        <p:txBody>
          <a:bodyPr/>
          <a:lstStyle>
            <a:lvl1pPr>
              <a:defRPr/>
            </a:lvl1pPr>
          </a:lstStyle>
          <a:p>
            <a:pPr>
              <a:defRPr/>
            </a:pPr>
            <a:fld id="{272520F9-2C47-7648-A250-CB46AD820887}" type="datetime1">
              <a:rPr lang="en-US"/>
              <a:pPr>
                <a:defRPr/>
              </a:pPr>
              <a:t>9/20/17</a:t>
            </a:fld>
            <a:endParaRPr lang="en-US" dirty="0"/>
          </a:p>
        </p:txBody>
      </p:sp>
      <p:sp>
        <p:nvSpPr>
          <p:cNvPr id="6" name="Footer Placeholder 4"/>
          <p:cNvSpPr>
            <a:spLocks noGrp="1"/>
          </p:cNvSpPr>
          <p:nvPr>
            <p:ph type="ftr" sz="quarter" idx="16"/>
          </p:nvPr>
        </p:nvSpPr>
        <p:spPr>
          <a:xfrm>
            <a:off x="3124200" y="6356351"/>
            <a:ext cx="2895600" cy="365125"/>
          </a:xfrm>
          <a:prstGeom prst="rect">
            <a:avLst/>
          </a:prstGeom>
        </p:spPr>
        <p:txBody>
          <a:bodyPr/>
          <a:lstStyle>
            <a:lvl1pPr>
              <a:defRPr/>
            </a:lvl1pPr>
          </a:lstStyle>
          <a:p>
            <a:pPr>
              <a:defRPr/>
            </a:pPr>
            <a:r>
              <a:rPr lang="en-US"/>
              <a:t>World of Watson 2016 </a:t>
            </a:r>
          </a:p>
        </p:txBody>
      </p:sp>
      <p:sp>
        <p:nvSpPr>
          <p:cNvPr id="9" name="Slide Number Placeholder 5"/>
          <p:cNvSpPr>
            <a:spLocks noGrp="1"/>
          </p:cNvSpPr>
          <p:nvPr>
            <p:ph type="sldNum" sz="quarter" idx="17"/>
          </p:nvPr>
        </p:nvSpPr>
        <p:spPr>
          <a:xfrm>
            <a:off x="230188" y="6291265"/>
            <a:ext cx="457200" cy="268287"/>
          </a:xfrm>
          <a:prstGeom prst="rect">
            <a:avLst/>
          </a:prstGeom>
        </p:spPr>
        <p:txBody>
          <a:bodyPr/>
          <a:lstStyle>
            <a:lvl1pPr>
              <a:defRPr/>
            </a:lvl1pPr>
          </a:lstStyle>
          <a:p>
            <a:pPr>
              <a:defRPr/>
            </a:pPr>
            <a:fld id="{21E159F2-7AF8-CE41-B3BC-2D0EF1B76625}" type="slidenum">
              <a:rPr lang="en-US"/>
              <a:pPr>
                <a:defRPr/>
              </a:pPr>
              <a:t>‹#›</a:t>
            </a:fld>
            <a:endParaRPr lang="en-US" dirty="0"/>
          </a:p>
        </p:txBody>
      </p:sp>
    </p:spTree>
    <p:extLst>
      <p:ext uri="{BB962C8B-B14F-4D97-AF65-F5344CB8AC3E}">
        <p14:creationId xmlns:p14="http://schemas.microsoft.com/office/powerpoint/2010/main" val="2892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92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077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34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057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184769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slideLayout" Target="../slideLayouts/slideLayout37.xml"/><Relationship Id="rId23" Type="http://schemas.openxmlformats.org/officeDocument/2006/relationships/slideLayout" Target="../slideLayouts/slideLayout38.xml"/><Relationship Id="rId24" Type="http://schemas.openxmlformats.org/officeDocument/2006/relationships/theme" Target="../theme/theme2.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theme" Target="../theme/theme3.xml"/><Relationship Id="rId10" Type="http://schemas.openxmlformats.org/officeDocument/2006/relationships/image" Target="../media/image4.png"/><Relationship Id="rId11" Type="http://schemas.openxmlformats.org/officeDocument/2006/relationships/image" Target="../media/image5.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029" name="Picture 10" descr="R120_G137_B251-2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defRPr/>
            </a:pPr>
            <a:fld id="{D6CA7DB8-5028-4314-B186-65A41A643677}" type="slidenum">
              <a:rPr lang="en-US" altLang="en-US" sz="800" smtClean="0"/>
              <a:pPr eaLnBrk="1" hangingPunct="1">
                <a:defRPr/>
              </a:pPr>
              <a:t>‹#›</a:t>
            </a:fld>
            <a:endParaRPr lang="en-US" altLang="en-US" sz="800"/>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dirty="0"/>
              <a:t>© </a:t>
            </a:r>
            <a:r>
              <a:rPr lang="en-US" altLang="en-US" sz="800" dirty="0" smtClean="0"/>
              <a:t>2017 </a:t>
            </a:r>
            <a:r>
              <a:rPr lang="en-US" altLang="en-US" sz="800" dirty="0"/>
              <a:t>IBM Corporation</a:t>
            </a:r>
          </a:p>
        </p:txBody>
      </p:sp>
    </p:spTree>
  </p:cSld>
  <p:clrMap bg1="lt1" tx1="dk1" bg2="lt2" tx2="dk2" accent1="accent1" accent2="accent2" accent3="accent3" accent4="accent4" accent5="accent5" accent6="accent6" hlink="hlink" folHlink="folHlink"/>
  <p:sldLayoutIdLst>
    <p:sldLayoutId id="2147484256"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Lst>
  <p:hf sldNum="0" hdr="0" dt="0"/>
  <p:txStyles>
    <p:titleStyle>
      <a:lvl1pPr algn="l" rtl="0" eaLnBrk="0" fontAlgn="base" hangingPunct="0">
        <a:spcBef>
          <a:spcPct val="0"/>
        </a:spcBef>
        <a:spcAft>
          <a:spcPct val="0"/>
        </a:spcAft>
        <a:defRPr sz="2600" b="1">
          <a:solidFill>
            <a:schemeClr val="hlink"/>
          </a:solidFill>
          <a:latin typeface="+mj-lt"/>
          <a:ea typeface="MS PGothic" panose="020B0600070205080204" pitchFamily="34" charset="-128"/>
          <a:cs typeface="+mj-cs"/>
        </a:defRPr>
      </a:lvl1pPr>
      <a:lvl2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MS PGothic" panose="020B0600070205080204" pitchFamily="34" charset="-128"/>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835150" y="6291072"/>
            <a:ext cx="914400"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fld id="{2174344F-C90D-A449-8092-23260DC06A0F}" type="datetime1">
              <a:rPr lang="en-US" smtClean="0"/>
              <a:t>9/20/17</a:t>
            </a:fld>
            <a:endParaRPr lang="en-US" dirty="0"/>
          </a:p>
        </p:txBody>
      </p:sp>
      <p:sp>
        <p:nvSpPr>
          <p:cNvPr id="5" name="Footer Placeholder 4"/>
          <p:cNvSpPr>
            <a:spLocks noGrp="1"/>
          </p:cNvSpPr>
          <p:nvPr>
            <p:ph type="ftr" sz="quarter" idx="3"/>
          </p:nvPr>
        </p:nvSpPr>
        <p:spPr>
          <a:xfrm>
            <a:off x="969264" y="6291072"/>
            <a:ext cx="865886"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r>
              <a:rPr lang="en-US" dirty="0"/>
              <a:t>World of Watson 2016 </a:t>
            </a:r>
          </a:p>
        </p:txBody>
      </p:sp>
      <p:sp>
        <p:nvSpPr>
          <p:cNvPr id="6" name="Slide Number Placeholder 5"/>
          <p:cNvSpPr>
            <a:spLocks noGrp="1"/>
          </p:cNvSpPr>
          <p:nvPr>
            <p:ph type="sldNum" sz="quarter" idx="4"/>
          </p:nvPr>
        </p:nvSpPr>
        <p:spPr>
          <a:xfrm>
            <a:off x="230188" y="6291072"/>
            <a:ext cx="457200"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38971074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 id="2147484271" r:id="rId13"/>
    <p:sldLayoutId id="2147484272" r:id="rId14"/>
    <p:sldLayoutId id="2147484273" r:id="rId15"/>
    <p:sldLayoutId id="2147484274" r:id="rId16"/>
    <p:sldLayoutId id="2147484275" r:id="rId17"/>
    <p:sldLayoutId id="2147484276" r:id="rId18"/>
    <p:sldLayoutId id="2147484277" r:id="rId19"/>
    <p:sldLayoutId id="2147484278" r:id="rId20"/>
    <p:sldLayoutId id="2147484279" r:id="rId21"/>
    <p:sldLayoutId id="2147484280" r:id="rId22"/>
    <p:sldLayoutId id="2147484281" r:id="rId23"/>
  </p:sldLayoutIdLst>
  <p:hf hdr="0" dt="0"/>
  <p:txStyles>
    <p:titleStyle>
      <a:lvl1pPr algn="l" defTabSz="457200" rtl="0" eaLnBrk="1" latinLnBrk="0" hangingPunct="1">
        <a:lnSpc>
          <a:spcPct val="100000"/>
        </a:lnSpc>
        <a:spcBef>
          <a:spcPct val="0"/>
        </a:spcBef>
        <a:buNone/>
        <a:defRPr sz="2000" kern="1200">
          <a:solidFill>
            <a:srgbClr val="FFFFFF"/>
          </a:solidFill>
          <a:latin typeface="Arial"/>
          <a:ea typeface="+mj-ea"/>
          <a:cs typeface="Arial"/>
        </a:defRPr>
      </a:lvl1pPr>
    </p:titleStyle>
    <p:bodyStyle>
      <a:lvl1pPr marL="0" indent="0" algn="l" defTabSz="457200" rtl="0" eaLnBrk="1" latinLnBrk="0" hangingPunct="1">
        <a:spcBef>
          <a:spcPts val="1500"/>
        </a:spcBef>
        <a:buFont typeface="Arial"/>
        <a:buNone/>
        <a:defRPr sz="2000" kern="1200">
          <a:solidFill>
            <a:srgbClr val="FFFFFF"/>
          </a:solidFill>
          <a:latin typeface="Arial"/>
          <a:ea typeface="+mn-ea"/>
          <a:cs typeface="Arial"/>
        </a:defRPr>
      </a:lvl1pPr>
      <a:lvl2pPr marL="173038" indent="-173038"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396875" indent="-173038"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625475" indent="-168275"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803275" indent="-173038"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8" y="280925"/>
            <a:ext cx="1209675"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r>
              <a:rPr lang="en-US" sz="900" dirty="0"/>
              <a:t>© </a:t>
            </a:r>
            <a:r>
              <a:rPr lang="en-US" sz="900" dirty="0" smtClean="0"/>
              <a:t>2017 </a:t>
            </a:r>
            <a:r>
              <a:rPr lang="en-US" sz="900" dirty="0"/>
              <a:t>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a:t>
            </a:fld>
            <a:endParaRPr lang="en-US" sz="1000">
              <a:cs typeface="+mn-cs"/>
            </a:endParaRPr>
          </a:p>
        </p:txBody>
      </p:sp>
      <p:pic>
        <p:nvPicPr>
          <p:cNvPr id="1031" name="Picture 7" descr="ibm_sp_lockup_western-02"/>
          <p:cNvPicPr>
            <a:picLocks noChangeAspect="1" noChangeArrowheads="1"/>
          </p:cNvPicPr>
          <p:nvPr/>
        </p:nvPicPr>
        <p:blipFill>
          <a:blip r:embed="rId11">
            <a:extLst>
              <a:ext uri="{28A0092B-C50C-407E-A947-70E740481C1C}">
                <a14:useLocalDpi xmlns:a14="http://schemas.microsoft.com/office/drawing/2010/main" val="0"/>
              </a:ext>
            </a:extLst>
          </a:blip>
          <a:srcRect r="31383"/>
          <a:stretch>
            <a:fillRect/>
          </a:stretch>
        </p:blipFill>
        <p:spPr bwMode="auto">
          <a:xfrm>
            <a:off x="8314605" y="257493"/>
            <a:ext cx="561036" cy="310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49220189"/>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Lst>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10.png"/><Relationship Id="rId4" Type="http://schemas.openxmlformats.org/officeDocument/2006/relationships/oleObject" Target="../embeddings/oleObject1.bin"/><Relationship Id="rId5" Type="http://schemas.openxmlformats.org/officeDocument/2006/relationships/image" Target="../media/image29.emf"/><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0.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8.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ctrTitle"/>
          </p:nvPr>
        </p:nvSpPr>
        <p:spPr>
          <a:xfrm>
            <a:off x="237828" y="940508"/>
            <a:ext cx="8631614" cy="657174"/>
          </a:xfrm>
        </p:spPr>
        <p:txBody>
          <a:bodyPr/>
          <a:lstStyle/>
          <a:p>
            <a:pPr eaLnBrk="1" hangingPunct="1">
              <a:defRPr/>
            </a:pPr>
            <a:r>
              <a:rPr lang="en-US" b="1" dirty="0">
                <a:cs typeface="+mj-cs"/>
              </a:rPr>
              <a:t>Introduction to Machine Learning</a:t>
            </a:r>
            <a:endParaRPr lang="en-US" dirty="0">
              <a:cs typeface="+mj-cs"/>
            </a:endParaRPr>
          </a:p>
        </p:txBody>
      </p:sp>
    </p:spTree>
    <p:extLst>
      <p:ext uri="{BB962C8B-B14F-4D97-AF65-F5344CB8AC3E}">
        <p14:creationId xmlns:p14="http://schemas.microsoft.com/office/powerpoint/2010/main" val="408758086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IBM </a:t>
            </a:r>
            <a:r>
              <a:rPr lang="en-US" sz="1800" dirty="0" smtClean="0"/>
              <a:t>Watson Machine </a:t>
            </a:r>
            <a:r>
              <a:rPr lang="en-US" sz="1800" dirty="0"/>
              <a:t>Learning in Data Science </a:t>
            </a:r>
            <a:r>
              <a:rPr lang="en-US" sz="1800" dirty="0" smtClean="0"/>
              <a:t>Experience </a:t>
            </a:r>
            <a:endParaRPr lang="en-US" sz="1800" dirty="0"/>
          </a:p>
        </p:txBody>
      </p:sp>
      <p:sp>
        <p:nvSpPr>
          <p:cNvPr id="7" name="TextBox 6"/>
          <p:cNvSpPr txBox="1"/>
          <p:nvPr/>
        </p:nvSpPr>
        <p:spPr>
          <a:xfrm>
            <a:off x="180492" y="1216466"/>
            <a:ext cx="3304309" cy="338554"/>
          </a:xfrm>
          <a:prstGeom prst="rect">
            <a:avLst/>
          </a:prstGeom>
          <a:noFill/>
        </p:spPr>
        <p:txBody>
          <a:bodyPr wrap="square" rtlCol="0">
            <a:spAutoFit/>
          </a:bodyPr>
          <a:lstStyle/>
          <a:p>
            <a:r>
              <a:rPr lang="en-US" sz="1600" b="1" dirty="0" smtClean="0"/>
              <a:t>Flows</a:t>
            </a:r>
            <a:endParaRPr lang="en-US" sz="1600" b="1" dirty="0"/>
          </a:p>
        </p:txBody>
      </p:sp>
      <p:pic>
        <p:nvPicPr>
          <p:cNvPr id="10" name="Picture 9"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16" name="TextBox 15"/>
          <p:cNvSpPr txBox="1"/>
          <p:nvPr/>
        </p:nvSpPr>
        <p:spPr>
          <a:xfrm>
            <a:off x="991177" y="1107509"/>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5" name="Picture 4"/>
          <p:cNvPicPr>
            <a:picLocks noChangeAspect="1"/>
          </p:cNvPicPr>
          <p:nvPr/>
        </p:nvPicPr>
        <p:blipFill>
          <a:blip r:embed="rId4"/>
          <a:stretch>
            <a:fillRect/>
          </a:stretch>
        </p:blipFill>
        <p:spPr>
          <a:xfrm>
            <a:off x="4357311" y="2018370"/>
            <a:ext cx="4589877" cy="3624146"/>
          </a:xfrm>
          <a:prstGeom prst="rect">
            <a:avLst/>
          </a:prstGeom>
        </p:spPr>
      </p:pic>
      <p:pic>
        <p:nvPicPr>
          <p:cNvPr id="6" name="Picture 5"/>
          <p:cNvPicPr>
            <a:picLocks noChangeAspect="1"/>
          </p:cNvPicPr>
          <p:nvPr/>
        </p:nvPicPr>
        <p:blipFill>
          <a:blip r:embed="rId5"/>
          <a:stretch>
            <a:fillRect/>
          </a:stretch>
        </p:blipFill>
        <p:spPr>
          <a:xfrm>
            <a:off x="265113" y="2152185"/>
            <a:ext cx="3871989" cy="2912938"/>
          </a:xfrm>
          <a:prstGeom prst="rect">
            <a:avLst/>
          </a:prstGeom>
        </p:spPr>
      </p:pic>
      <p:sp>
        <p:nvSpPr>
          <p:cNvPr id="18" name="TextBox 17"/>
          <p:cNvSpPr txBox="1"/>
          <p:nvPr/>
        </p:nvSpPr>
        <p:spPr>
          <a:xfrm>
            <a:off x="4683510" y="5776331"/>
            <a:ext cx="3937477" cy="584775"/>
          </a:xfrm>
          <a:prstGeom prst="rect">
            <a:avLst/>
          </a:prstGeom>
          <a:noFill/>
        </p:spPr>
        <p:txBody>
          <a:bodyPr wrap="square" rtlCol="0">
            <a:spAutoFit/>
          </a:bodyPr>
          <a:lstStyle/>
          <a:p>
            <a:pPr algn="ctr"/>
            <a:r>
              <a:rPr lang="en-US" sz="1600" dirty="0" smtClean="0"/>
              <a:t>Advanced Model Visualization: Easy to </a:t>
            </a:r>
            <a:r>
              <a:rPr lang="en-US" sz="1600" smtClean="0"/>
              <a:t>understand their performance</a:t>
            </a:r>
            <a:endParaRPr lang="en-US" sz="1600" dirty="0"/>
          </a:p>
        </p:txBody>
      </p:sp>
      <p:sp>
        <p:nvSpPr>
          <p:cNvPr id="19" name="TextBox 18"/>
          <p:cNvSpPr txBox="1"/>
          <p:nvPr/>
        </p:nvSpPr>
        <p:spPr>
          <a:xfrm>
            <a:off x="39853" y="5776331"/>
            <a:ext cx="3937477" cy="338554"/>
          </a:xfrm>
          <a:prstGeom prst="rect">
            <a:avLst/>
          </a:prstGeom>
          <a:noFill/>
        </p:spPr>
        <p:txBody>
          <a:bodyPr wrap="square" rtlCol="0">
            <a:spAutoFit/>
          </a:bodyPr>
          <a:lstStyle/>
          <a:p>
            <a:pPr algn="ctr"/>
            <a:r>
              <a:rPr lang="en-US" sz="1600" dirty="0" smtClean="0"/>
              <a:t>Create Advanced Models without coding</a:t>
            </a:r>
            <a:endParaRPr lang="en-US" sz="1600" dirty="0"/>
          </a:p>
        </p:txBody>
      </p:sp>
    </p:spTree>
    <p:extLst>
      <p:ext uri="{BB962C8B-B14F-4D97-AF65-F5344CB8AC3E}">
        <p14:creationId xmlns:p14="http://schemas.microsoft.com/office/powerpoint/2010/main" val="20682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IBM </a:t>
            </a:r>
            <a:r>
              <a:rPr lang="en-US" sz="1800" dirty="0" smtClean="0"/>
              <a:t>Watson Machine </a:t>
            </a:r>
            <a:r>
              <a:rPr lang="en-US" sz="1800" dirty="0"/>
              <a:t>Learning in Data Science </a:t>
            </a:r>
            <a:r>
              <a:rPr lang="en-US" sz="1800" dirty="0" smtClean="0"/>
              <a:t>Experience </a:t>
            </a:r>
            <a:endParaRPr lang="en-US" sz="1800" dirty="0"/>
          </a:p>
        </p:txBody>
      </p:sp>
      <p:sp>
        <p:nvSpPr>
          <p:cNvPr id="7" name="TextBox 6"/>
          <p:cNvSpPr txBox="1"/>
          <p:nvPr/>
        </p:nvSpPr>
        <p:spPr>
          <a:xfrm>
            <a:off x="180492" y="1216466"/>
            <a:ext cx="3304309" cy="338554"/>
          </a:xfrm>
          <a:prstGeom prst="rect">
            <a:avLst/>
          </a:prstGeom>
          <a:noFill/>
        </p:spPr>
        <p:txBody>
          <a:bodyPr wrap="square" rtlCol="0">
            <a:spAutoFit/>
          </a:bodyPr>
          <a:lstStyle/>
          <a:p>
            <a:r>
              <a:rPr lang="en-US" sz="1600" b="1" dirty="0" smtClean="0"/>
              <a:t>Streaming Pipelines</a:t>
            </a:r>
            <a:endParaRPr lang="en-US" sz="1600" b="1" dirty="0"/>
          </a:p>
        </p:txBody>
      </p:sp>
      <p:pic>
        <p:nvPicPr>
          <p:cNvPr id="10" name="Picture 9"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16" name="TextBox 15"/>
          <p:cNvSpPr txBox="1"/>
          <p:nvPr/>
        </p:nvSpPr>
        <p:spPr>
          <a:xfrm>
            <a:off x="2396064" y="1136372"/>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42" y="1962421"/>
            <a:ext cx="8530683" cy="3956538"/>
          </a:xfrm>
          <a:prstGeom prst="rect">
            <a:avLst/>
          </a:prstGeom>
        </p:spPr>
      </p:pic>
    </p:spTree>
    <p:extLst>
      <p:ext uri="{BB962C8B-B14F-4D97-AF65-F5344CB8AC3E}">
        <p14:creationId xmlns:p14="http://schemas.microsoft.com/office/powerpoint/2010/main" val="1229655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33FF"/>
                </a:solidFill>
              </a:rPr>
              <a:t>Data centric view of methodology</a:t>
            </a:r>
          </a:p>
        </p:txBody>
      </p:sp>
      <p:grpSp>
        <p:nvGrpSpPr>
          <p:cNvPr id="53" name="Group 52"/>
          <p:cNvGrpSpPr/>
          <p:nvPr/>
        </p:nvGrpSpPr>
        <p:grpSpPr>
          <a:xfrm>
            <a:off x="698745" y="1289975"/>
            <a:ext cx="7685173" cy="4934595"/>
            <a:chOff x="698745" y="1289975"/>
            <a:chExt cx="7685173" cy="4934595"/>
          </a:xfrm>
        </p:grpSpPr>
        <p:grpSp>
          <p:nvGrpSpPr>
            <p:cNvPr id="51" name="Group 50"/>
            <p:cNvGrpSpPr/>
            <p:nvPr/>
          </p:nvGrpSpPr>
          <p:grpSpPr>
            <a:xfrm>
              <a:off x="3040292" y="1773391"/>
              <a:ext cx="4013140" cy="4004889"/>
              <a:chOff x="3040292" y="1773391"/>
              <a:chExt cx="4013140" cy="4004889"/>
            </a:xfrm>
          </p:grpSpPr>
          <p:grpSp>
            <p:nvGrpSpPr>
              <p:cNvPr id="69" name="Group 68"/>
              <p:cNvGrpSpPr/>
              <p:nvPr/>
            </p:nvGrpSpPr>
            <p:grpSpPr>
              <a:xfrm>
                <a:off x="4030625" y="2644991"/>
                <a:ext cx="2032475" cy="2032476"/>
                <a:chOff x="3758952" y="2628900"/>
                <a:chExt cx="2165598" cy="2165598"/>
              </a:xfrm>
            </p:grpSpPr>
            <p:sp>
              <p:nvSpPr>
                <p:cNvPr id="66" name="Oval 65"/>
                <p:cNvSpPr/>
                <p:nvPr/>
              </p:nvSpPr>
              <p:spPr>
                <a:xfrm>
                  <a:off x="3758952" y="2628900"/>
                  <a:ext cx="2165598" cy="2165598"/>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1" descr="C:\Users\ITSOUSER\Documents\CURRENT PROJECTS\WR1193955BL-refresh powerpoint\Colleagues.png"/>
                <p:cNvPicPr>
                  <a:picLocks noChangeAspect="1" noChangeArrowheads="1"/>
                </p:cNvPicPr>
                <p:nvPr/>
              </p:nvPicPr>
              <p:blipFill>
                <a:blip r:embed="rId3"/>
                <a:srcRect/>
                <a:stretch>
                  <a:fillRect/>
                </a:stretch>
              </p:blipFill>
              <p:spPr bwMode="auto">
                <a:xfrm>
                  <a:off x="4242573" y="2913063"/>
                  <a:ext cx="1198355" cy="1654870"/>
                </a:xfrm>
                <a:prstGeom prst="rect">
                  <a:avLst/>
                </a:prstGeom>
                <a:noFill/>
              </p:spPr>
            </p:pic>
          </p:grpSp>
          <p:sp>
            <p:nvSpPr>
              <p:cNvPr id="60" name="Oval 59"/>
              <p:cNvSpPr/>
              <p:nvPr/>
            </p:nvSpPr>
            <p:spPr>
              <a:xfrm>
                <a:off x="3040292" y="1773391"/>
                <a:ext cx="4013140" cy="4004889"/>
              </a:xfrm>
              <a:prstGeom prst="ellipse">
                <a:avLst/>
              </a:prstGeom>
              <a:noFill/>
              <a:ln w="38100" cap="flat">
                <a:solidFill>
                  <a:srgbClr val="004370"/>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98745" y="1289975"/>
              <a:ext cx="7685173" cy="4934595"/>
              <a:chOff x="698745" y="1289975"/>
              <a:chExt cx="7685173" cy="4934595"/>
            </a:xfrm>
          </p:grpSpPr>
          <p:graphicFrame>
            <p:nvGraphicFramePr>
              <p:cNvPr id="47106" name="Object 2"/>
              <p:cNvGraphicFramePr>
                <a:graphicFrameLocks noChangeAspect="1"/>
              </p:cNvGraphicFramePr>
              <p:nvPr>
                <p:extLst/>
              </p:nvPr>
            </p:nvGraphicFramePr>
            <p:xfrm>
              <a:off x="7104165" y="2380592"/>
              <a:ext cx="1001222" cy="542329"/>
            </p:xfrm>
            <a:graphic>
              <a:graphicData uri="http://schemas.openxmlformats.org/presentationml/2006/ole">
                <mc:AlternateContent xmlns:mc="http://schemas.openxmlformats.org/markup-compatibility/2006">
                  <mc:Choice xmlns:v="urn:schemas-microsoft-com:vml" Requires="v">
                    <p:oleObj spid="_x0000_s6184" name="Chart" r:id="rId4" imgW="2190778" imgH="1562220" progId="MSGraph.Chart.8">
                      <p:embed followColorScheme="full"/>
                    </p:oleObj>
                  </mc:Choice>
                  <mc:Fallback>
                    <p:oleObj name="Chart" r:id="rId4" imgW="2190778" imgH="1562220" progId="MSGraph.Chart.8">
                      <p:embed followColorScheme="full"/>
                      <p:pic>
                        <p:nvPicPr>
                          <p:cNvPr id="47106" name="Object 2"/>
                          <p:cNvPicPr>
                            <a:picLocks noChangeAspect="1" noChangeArrowheads="1"/>
                          </p:cNvPicPr>
                          <p:nvPr/>
                        </p:nvPicPr>
                        <p:blipFill>
                          <a:blip r:embed="rId5"/>
                          <a:srcRect/>
                          <a:stretch>
                            <a:fillRect/>
                          </a:stretch>
                        </p:blipFill>
                        <p:spPr bwMode="auto">
                          <a:xfrm>
                            <a:off x="7104165" y="2380592"/>
                            <a:ext cx="1001222" cy="542329"/>
                          </a:xfrm>
                          <a:prstGeom prst="rect">
                            <a:avLst/>
                          </a:prstGeom>
                          <a:solidFill>
                            <a:schemeClr val="bg1"/>
                          </a:solidFill>
                          <a:ln w="9525">
                            <a:solidFill>
                              <a:schemeClr val="bg1"/>
                            </a:solidFill>
                            <a:miter lim="800000"/>
                            <a:headEnd/>
                            <a:tailEnd/>
                          </a:ln>
                        </p:spPr>
                      </p:pic>
                    </p:oleObj>
                  </mc:Fallback>
                </mc:AlternateContent>
              </a:graphicData>
            </a:graphic>
          </p:graphicFrame>
          <p:sp>
            <p:nvSpPr>
              <p:cNvPr id="18491" name="Text Box 12"/>
              <p:cNvSpPr txBox="1">
                <a:spLocks noChangeArrowheads="1"/>
              </p:cNvSpPr>
              <p:nvPr/>
            </p:nvSpPr>
            <p:spPr bwMode="auto">
              <a:xfrm>
                <a:off x="748192" y="3775151"/>
                <a:ext cx="1381399"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sources</a:t>
                </a:r>
              </a:p>
            </p:txBody>
          </p:sp>
          <p:sp>
            <p:nvSpPr>
              <p:cNvPr id="18484" name="Text Box 17"/>
              <p:cNvSpPr txBox="1">
                <a:spLocks noChangeArrowheads="1"/>
              </p:cNvSpPr>
              <p:nvPr/>
            </p:nvSpPr>
            <p:spPr bwMode="auto">
              <a:xfrm>
                <a:off x="6621433" y="2069200"/>
                <a:ext cx="847314"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Models</a:t>
                </a:r>
              </a:p>
            </p:txBody>
          </p:sp>
          <p:pic>
            <p:nvPicPr>
              <p:cNvPr id="47122" name="Picture 18" descr="Fig1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796" y="1450886"/>
                <a:ext cx="929706" cy="61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8" name="Group 24"/>
              <p:cNvGrpSpPr>
                <a:grpSpLocks/>
              </p:cNvGrpSpPr>
              <p:nvPr/>
            </p:nvGrpSpPr>
            <p:grpSpPr bwMode="auto">
              <a:xfrm>
                <a:off x="7622655" y="1441946"/>
                <a:ext cx="500611" cy="858190"/>
                <a:chOff x="5088" y="432"/>
                <a:chExt cx="672" cy="816"/>
              </a:xfrm>
            </p:grpSpPr>
            <p:sp>
              <p:nvSpPr>
                <p:cNvPr id="18460" name="Rectangle 25" descr="Newsprint"/>
                <p:cNvSpPr>
                  <a:spLocks noChangeArrowheads="1"/>
                </p:cNvSpPr>
                <p:nvPr/>
              </p:nvSpPr>
              <p:spPr bwMode="auto">
                <a:xfrm>
                  <a:off x="5088" y="432"/>
                  <a:ext cx="672" cy="816"/>
                </a:xfrm>
                <a:prstGeom prst="rect">
                  <a:avLst/>
                </a:prstGeom>
                <a:blipFill dpi="0" rotWithShape="0">
                  <a:blip r:embed="rId7"/>
                  <a:srcRect/>
                  <a:tile tx="0" ty="0" sx="100000" sy="100000" flip="none" algn="tl"/>
                </a:blip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461" name="Group 26"/>
                <p:cNvGrpSpPr>
                  <a:grpSpLocks/>
                </p:cNvGrpSpPr>
                <p:nvPr/>
              </p:nvGrpSpPr>
              <p:grpSpPr bwMode="auto">
                <a:xfrm>
                  <a:off x="5136" y="477"/>
                  <a:ext cx="576" cy="726"/>
                  <a:chOff x="6525" y="16311"/>
                  <a:chExt cx="1583" cy="2152"/>
                </a:xfrm>
              </p:grpSpPr>
              <p:sp>
                <p:nvSpPr>
                  <p:cNvPr id="18462" name="Oval 27"/>
                  <p:cNvSpPr>
                    <a:spLocks noChangeArrowheads="1"/>
                  </p:cNvSpPr>
                  <p:nvPr/>
                </p:nvSpPr>
                <p:spPr bwMode="auto">
                  <a:xfrm>
                    <a:off x="6525" y="16311"/>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3" name="Oval 28"/>
                  <p:cNvSpPr>
                    <a:spLocks noChangeArrowheads="1"/>
                  </p:cNvSpPr>
                  <p:nvPr/>
                </p:nvSpPr>
                <p:spPr bwMode="auto">
                  <a:xfrm>
                    <a:off x="6525" y="16807"/>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4" name="Oval 29"/>
                  <p:cNvSpPr>
                    <a:spLocks noChangeArrowheads="1"/>
                  </p:cNvSpPr>
                  <p:nvPr/>
                </p:nvSpPr>
                <p:spPr bwMode="auto">
                  <a:xfrm>
                    <a:off x="652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5" name="Oval 30"/>
                  <p:cNvSpPr>
                    <a:spLocks noChangeArrowheads="1"/>
                  </p:cNvSpPr>
                  <p:nvPr/>
                </p:nvSpPr>
                <p:spPr bwMode="auto">
                  <a:xfrm>
                    <a:off x="6525" y="18298"/>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6" name="Oval 31"/>
                  <p:cNvSpPr>
                    <a:spLocks noChangeArrowheads="1"/>
                  </p:cNvSpPr>
                  <p:nvPr/>
                </p:nvSpPr>
                <p:spPr bwMode="auto">
                  <a:xfrm>
                    <a:off x="7270" y="16974"/>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7" name="Oval 32"/>
                  <p:cNvSpPr>
                    <a:spLocks noChangeArrowheads="1"/>
                  </p:cNvSpPr>
                  <p:nvPr/>
                </p:nvSpPr>
                <p:spPr bwMode="auto">
                  <a:xfrm>
                    <a:off x="7270" y="17470"/>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8" name="Oval 33"/>
                  <p:cNvSpPr>
                    <a:spLocks noChangeArrowheads="1"/>
                  </p:cNvSpPr>
                  <p:nvPr/>
                </p:nvSpPr>
                <p:spPr bwMode="auto">
                  <a:xfrm>
                    <a:off x="801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9" name="Oval 34"/>
                  <p:cNvSpPr>
                    <a:spLocks noChangeArrowheads="1"/>
                  </p:cNvSpPr>
                  <p:nvPr/>
                </p:nvSpPr>
                <p:spPr bwMode="auto">
                  <a:xfrm>
                    <a:off x="6525" y="17800"/>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0" name="Line 35"/>
                  <p:cNvSpPr>
                    <a:spLocks noChangeShapeType="1"/>
                  </p:cNvSpPr>
                  <p:nvPr/>
                </p:nvSpPr>
                <p:spPr bwMode="auto">
                  <a:xfrm>
                    <a:off x="6618" y="16476"/>
                    <a:ext cx="652" cy="498"/>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1" name="Line 36"/>
                  <p:cNvSpPr>
                    <a:spLocks noChangeShapeType="1"/>
                  </p:cNvSpPr>
                  <p:nvPr/>
                </p:nvSpPr>
                <p:spPr bwMode="auto">
                  <a:xfrm>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2" name="Line 37"/>
                  <p:cNvSpPr>
                    <a:spLocks noChangeShapeType="1"/>
                  </p:cNvSpPr>
                  <p:nvPr/>
                </p:nvSpPr>
                <p:spPr bwMode="auto">
                  <a:xfrm>
                    <a:off x="6618" y="16974"/>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3" name="Line 38"/>
                  <p:cNvSpPr>
                    <a:spLocks noChangeShapeType="1"/>
                  </p:cNvSpPr>
                  <p:nvPr/>
                </p:nvSpPr>
                <p:spPr bwMode="auto">
                  <a:xfrm>
                    <a:off x="6618" y="17470"/>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4" name="Line 39"/>
                  <p:cNvSpPr>
                    <a:spLocks noChangeShapeType="1"/>
                  </p:cNvSpPr>
                  <p:nvPr/>
                </p:nvSpPr>
                <p:spPr bwMode="auto">
                  <a:xfrm flipV="1">
                    <a:off x="6618" y="17470"/>
                    <a:ext cx="652" cy="497"/>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5" name="Line 40"/>
                  <p:cNvSpPr>
                    <a:spLocks noChangeShapeType="1"/>
                  </p:cNvSpPr>
                  <p:nvPr/>
                </p:nvSpPr>
                <p:spPr bwMode="auto">
                  <a:xfrm flipV="1">
                    <a:off x="6618" y="17470"/>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6" name="Line 41"/>
                  <p:cNvSpPr>
                    <a:spLocks noChangeShapeType="1"/>
                  </p:cNvSpPr>
                  <p:nvPr/>
                </p:nvSpPr>
                <p:spPr bwMode="auto">
                  <a:xfrm flipV="1">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7" name="Line 42"/>
                  <p:cNvSpPr>
                    <a:spLocks noChangeShapeType="1"/>
                  </p:cNvSpPr>
                  <p:nvPr/>
                </p:nvSpPr>
                <p:spPr bwMode="auto">
                  <a:xfrm flipV="1">
                    <a:off x="6618" y="16974"/>
                    <a:ext cx="652" cy="1489"/>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8" name="Line 43"/>
                  <p:cNvSpPr>
                    <a:spLocks noChangeShapeType="1"/>
                  </p:cNvSpPr>
                  <p:nvPr/>
                </p:nvSpPr>
                <p:spPr bwMode="auto">
                  <a:xfrm flipV="1">
                    <a:off x="6618" y="16974"/>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9" name="Line 44"/>
                  <p:cNvSpPr>
                    <a:spLocks noChangeShapeType="1"/>
                  </p:cNvSpPr>
                  <p:nvPr/>
                </p:nvSpPr>
                <p:spPr bwMode="auto">
                  <a:xfrm>
                    <a:off x="6618" y="16476"/>
                    <a:ext cx="652" cy="994"/>
                  </a:xfrm>
                  <a:prstGeom prst="line">
                    <a:avLst/>
                  </a:prstGeom>
                  <a:noFill/>
                  <a:ln w="9525">
                    <a:solidFill>
                      <a:schemeClr val="bg1"/>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0" name="Line 45"/>
                  <p:cNvSpPr>
                    <a:spLocks noChangeShapeType="1"/>
                  </p:cNvSpPr>
                  <p:nvPr/>
                </p:nvSpPr>
                <p:spPr bwMode="auto">
                  <a:xfrm>
                    <a:off x="7363" y="17139"/>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1" name="Line 46"/>
                  <p:cNvSpPr>
                    <a:spLocks noChangeShapeType="1"/>
                  </p:cNvSpPr>
                  <p:nvPr/>
                </p:nvSpPr>
                <p:spPr bwMode="auto">
                  <a:xfrm flipV="1">
                    <a:off x="7363" y="17470"/>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grpSp>
          </p:grpSp>
          <p:sp>
            <p:nvSpPr>
              <p:cNvPr id="18459" name="Text Box 48"/>
              <p:cNvSpPr txBox="1">
                <a:spLocks noChangeArrowheads="1"/>
              </p:cNvSpPr>
              <p:nvPr/>
            </p:nvSpPr>
            <p:spPr bwMode="auto">
              <a:xfrm>
                <a:off x="2929426" y="5546660"/>
                <a:ext cx="1018823"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New data</a:t>
                </a:r>
              </a:p>
            </p:txBody>
          </p:sp>
          <p:sp>
            <p:nvSpPr>
              <p:cNvPr id="18451" name="Text Box 23"/>
              <p:cNvSpPr txBox="1">
                <a:spLocks noChangeArrowheads="1"/>
              </p:cNvSpPr>
              <p:nvPr/>
            </p:nvSpPr>
            <p:spPr bwMode="auto">
              <a:xfrm>
                <a:off x="6853862" y="4581195"/>
                <a:ext cx="148972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“Good” model</a:t>
                </a:r>
              </a:p>
            </p:txBody>
          </p:sp>
          <p:sp>
            <p:nvSpPr>
              <p:cNvPr id="18448" name="Text Box 16"/>
              <p:cNvSpPr txBox="1">
                <a:spLocks noChangeArrowheads="1"/>
              </p:cNvSpPr>
              <p:nvPr/>
            </p:nvSpPr>
            <p:spPr bwMode="auto">
              <a:xfrm>
                <a:off x="2893667" y="1586468"/>
                <a:ext cx="1298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ready</a:t>
                </a:r>
              </a:p>
            </p:txBody>
          </p:sp>
          <p:sp>
            <p:nvSpPr>
              <p:cNvPr id="18449" name="Text Box 59"/>
              <p:cNvSpPr txBox="1">
                <a:spLocks noChangeArrowheads="1"/>
              </p:cNvSpPr>
              <p:nvPr/>
            </p:nvSpPr>
            <p:spPr bwMode="auto">
              <a:xfrm>
                <a:off x="2330481" y="3526336"/>
                <a:ext cx="59005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Data</a:t>
                </a:r>
              </a:p>
            </p:txBody>
          </p:sp>
          <p:sp>
            <p:nvSpPr>
              <p:cNvPr id="70" name="Rectangle 69"/>
              <p:cNvSpPr/>
              <p:nvPr/>
            </p:nvSpPr>
            <p:spPr>
              <a:xfrm>
                <a:off x="4511715" y="1289975"/>
                <a:ext cx="1640766"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analysis</a:t>
                </a:r>
              </a:p>
              <a:p>
                <a:pPr marL="91440" indent="-91440" eaLnBrk="1" hangingPunct="1">
                  <a:buFont typeface="Arial" panose="020B0604020202020204" pitchFamily="34" charset="0"/>
                  <a:buChar char="•"/>
                </a:pPr>
                <a:r>
                  <a:rPr lang="en-US" sz="1400" dirty="0">
                    <a:solidFill>
                      <a:schemeClr val="bg1"/>
                    </a:solidFill>
                  </a:rPr>
                  <a:t> analytical</a:t>
                </a:r>
              </a:p>
              <a:p>
                <a:pPr marL="91440" indent="-91440" eaLnBrk="1" hangingPunct="1">
                  <a:buFont typeface="Arial" panose="020B0604020202020204" pitchFamily="34" charset="0"/>
                  <a:buChar char="•"/>
                </a:pPr>
                <a:r>
                  <a:rPr lang="en-US" sz="1400" dirty="0">
                    <a:solidFill>
                      <a:schemeClr val="bg1"/>
                    </a:solidFill>
                  </a:rPr>
                  <a:t> statistical</a:t>
                </a:r>
              </a:p>
              <a:p>
                <a:pPr marL="91440" indent="-91440" eaLnBrk="1" hangingPunct="1">
                  <a:buFont typeface="Arial" panose="020B0604020202020204" pitchFamily="34" charset="0"/>
                  <a:buChar char="•"/>
                </a:pPr>
                <a:r>
                  <a:rPr lang="en-US" sz="1400" dirty="0">
                    <a:solidFill>
                      <a:schemeClr val="bg1"/>
                    </a:solidFill>
                  </a:rPr>
                  <a:t> visual</a:t>
                </a:r>
              </a:p>
            </p:txBody>
          </p:sp>
          <p:sp>
            <p:nvSpPr>
              <p:cNvPr id="71" name="Rectangle 70"/>
              <p:cNvSpPr/>
              <p:nvPr/>
            </p:nvSpPr>
            <p:spPr>
              <a:xfrm>
                <a:off x="1418654" y="2192863"/>
                <a:ext cx="2574569"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“pre”-processing</a:t>
                </a:r>
              </a:p>
              <a:p>
                <a:pPr eaLnBrk="1" hangingPunct="1">
                  <a:buFontTx/>
                  <a:buChar char="•"/>
                </a:pPr>
                <a:r>
                  <a:rPr lang="en-US" sz="1400" dirty="0">
                    <a:solidFill>
                      <a:schemeClr val="bg1"/>
                    </a:solidFill>
                  </a:rPr>
                  <a:t> noisy/missing data</a:t>
                </a:r>
              </a:p>
              <a:p>
                <a:pPr eaLnBrk="1" hangingPunct="1">
                  <a:buFontTx/>
                  <a:buChar char="•"/>
                </a:pPr>
                <a:r>
                  <a:rPr lang="en-US" sz="1400" dirty="0">
                    <a:solidFill>
                      <a:schemeClr val="bg1"/>
                    </a:solidFill>
                  </a:rPr>
                  <a:t> data corruption </a:t>
                </a:r>
              </a:p>
              <a:p>
                <a:pPr eaLnBrk="1" hangingPunct="1">
                  <a:buFontTx/>
                  <a:buChar char="•"/>
                </a:pPr>
                <a:r>
                  <a:rPr lang="en-US" sz="1400" dirty="0">
                    <a:solidFill>
                      <a:schemeClr val="bg1"/>
                    </a:solidFill>
                  </a:rPr>
                  <a:t> dim. reduction</a:t>
                </a:r>
              </a:p>
            </p:txBody>
          </p:sp>
          <p:sp>
            <p:nvSpPr>
              <p:cNvPr id="72" name="Rectangle 71"/>
              <p:cNvSpPr/>
              <p:nvPr/>
            </p:nvSpPr>
            <p:spPr>
              <a:xfrm>
                <a:off x="1990781" y="4311520"/>
                <a:ext cx="2002444"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Collection</a:t>
                </a:r>
              </a:p>
              <a:p>
                <a:pPr eaLnBrk="1" hangingPunct="1">
                  <a:buFontTx/>
                  <a:buChar char="•"/>
                </a:pPr>
                <a:r>
                  <a:rPr lang="en-US" sz="1400" dirty="0">
                    <a:solidFill>
                      <a:schemeClr val="bg1"/>
                    </a:solidFill>
                  </a:rPr>
                  <a:t> databases</a:t>
                </a:r>
              </a:p>
              <a:p>
                <a:pPr eaLnBrk="1" hangingPunct="1">
                  <a:buFontTx/>
                  <a:buChar char="•"/>
                </a:pPr>
                <a:r>
                  <a:rPr lang="en-US" sz="1400" dirty="0">
                    <a:solidFill>
                      <a:schemeClr val="bg1"/>
                    </a:solidFill>
                  </a:rPr>
                  <a:t> data warehouses</a:t>
                </a:r>
              </a:p>
              <a:p>
                <a:pPr eaLnBrk="1" hangingPunct="1">
                  <a:buFontTx/>
                  <a:buChar char="•"/>
                </a:pPr>
                <a:r>
                  <a:rPr lang="en-US" sz="1400" dirty="0">
                    <a:solidFill>
                      <a:schemeClr val="bg1"/>
                    </a:solidFill>
                  </a:rPr>
                  <a:t> </a:t>
                </a:r>
                <a:r>
                  <a:rPr lang="en-US" sz="1400" dirty="0" err="1">
                    <a:solidFill>
                      <a:schemeClr val="bg1"/>
                    </a:solidFill>
                  </a:rPr>
                  <a:t>Hadoop</a:t>
                </a:r>
                <a:endParaRPr lang="en-US" sz="1400" dirty="0">
                  <a:solidFill>
                    <a:schemeClr val="bg1"/>
                  </a:solidFill>
                </a:endParaRPr>
              </a:p>
            </p:txBody>
          </p:sp>
          <p:sp>
            <p:nvSpPr>
              <p:cNvPr id="55" name="Rectangle 54"/>
              <p:cNvSpPr/>
              <p:nvPr/>
            </p:nvSpPr>
            <p:spPr>
              <a:xfrm>
                <a:off x="6692949" y="3301359"/>
                <a:ext cx="1690969"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Model/pattern evaluation</a:t>
                </a:r>
              </a:p>
              <a:p>
                <a:pPr marL="91440" indent="-91440" eaLnBrk="1" hangingPunct="1">
                  <a:buFont typeface="Arial" panose="020B0604020202020204" pitchFamily="34" charset="0"/>
                  <a:buChar char="•"/>
                </a:pPr>
                <a:r>
                  <a:rPr lang="en-US" sz="1400" dirty="0">
                    <a:solidFill>
                      <a:schemeClr val="bg1"/>
                    </a:solidFill>
                  </a:rPr>
                  <a:t> quantitative</a:t>
                </a:r>
              </a:p>
              <a:p>
                <a:pPr marL="91440" indent="-91440" eaLnBrk="1" hangingPunct="1">
                  <a:buFont typeface="Arial" panose="020B0604020202020204" pitchFamily="34" charset="0"/>
                  <a:buChar char="•"/>
                </a:pPr>
                <a:r>
                  <a:rPr lang="en-US" sz="1400" dirty="0">
                    <a:solidFill>
                      <a:schemeClr val="bg1"/>
                    </a:solidFill>
                  </a:rPr>
                  <a:t> qualitative</a:t>
                </a:r>
              </a:p>
            </p:txBody>
          </p:sp>
          <p:sp>
            <p:nvSpPr>
              <p:cNvPr id="56" name="Rectangle 55"/>
              <p:cNvSpPr/>
              <p:nvPr/>
            </p:nvSpPr>
            <p:spPr>
              <a:xfrm>
                <a:off x="4315046" y="5276985"/>
                <a:ext cx="1895171"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Model/patterns deployment</a:t>
                </a:r>
              </a:p>
              <a:p>
                <a:pPr marL="91440" indent="-91440" eaLnBrk="1" hangingPunct="1">
                  <a:buFont typeface="Arial" panose="020B0604020202020204" pitchFamily="34" charset="0"/>
                  <a:buChar char="•"/>
                </a:pPr>
                <a:r>
                  <a:rPr lang="en-US" sz="1400" dirty="0">
                    <a:solidFill>
                      <a:schemeClr val="bg1"/>
                    </a:solidFill>
                  </a:rPr>
                  <a:t> prediction</a:t>
                </a:r>
              </a:p>
              <a:p>
                <a:pPr marL="91440" indent="-91440" eaLnBrk="1" hangingPunct="1">
                  <a:buFont typeface="Arial" panose="020B0604020202020204" pitchFamily="34" charset="0"/>
                  <a:buChar char="•"/>
                </a:pPr>
                <a:r>
                  <a:rPr lang="en-US" sz="1400" dirty="0">
                    <a:solidFill>
                      <a:schemeClr val="bg1"/>
                    </a:solidFill>
                  </a:rPr>
                  <a:t> decision support</a:t>
                </a:r>
              </a:p>
            </p:txBody>
          </p:sp>
          <p:pic>
            <p:nvPicPr>
              <p:cNvPr id="2359" name="Picture 311" descr="C:\Users\ITSOUSER\Documents\CURRENT PROJECTS\WR1193955BL-refresh powerpoint\database1.png"/>
              <p:cNvPicPr>
                <a:picLocks noChangeAspect="1" noChangeArrowheads="1"/>
              </p:cNvPicPr>
              <p:nvPr/>
            </p:nvPicPr>
            <p:blipFill>
              <a:blip r:embed="rId8"/>
              <a:srcRect/>
              <a:stretch>
                <a:fillRect/>
              </a:stretch>
            </p:blipFill>
            <p:spPr bwMode="auto">
              <a:xfrm>
                <a:off x="1439006" y="4178807"/>
                <a:ext cx="479066" cy="467522"/>
              </a:xfrm>
              <a:prstGeom prst="rect">
                <a:avLst/>
              </a:prstGeom>
              <a:noFill/>
            </p:spPr>
          </p:pic>
          <p:pic>
            <p:nvPicPr>
              <p:cNvPr id="2361" name="Picture 313" descr="C:\Users\ITSOUSER\Documents\CURRENT PROJECTS\WR1193955BL-refresh powerpoint\Document1.png"/>
              <p:cNvPicPr>
                <a:picLocks noChangeAspect="1" noChangeArrowheads="1"/>
              </p:cNvPicPr>
              <p:nvPr/>
            </p:nvPicPr>
            <p:blipFill>
              <a:blip r:embed="rId9"/>
              <a:srcRect/>
              <a:stretch>
                <a:fillRect/>
              </a:stretch>
            </p:blipFill>
            <p:spPr bwMode="auto">
              <a:xfrm>
                <a:off x="884958" y="4299546"/>
                <a:ext cx="478034" cy="593421"/>
              </a:xfrm>
              <a:prstGeom prst="rect">
                <a:avLst/>
              </a:prstGeom>
              <a:noFill/>
            </p:spPr>
          </p:pic>
          <p:pic>
            <p:nvPicPr>
              <p:cNvPr id="2362" name="Picture 314" descr="C:\Users\ITSOUSER\Documents\CURRENT PROJECTS\WR1193955BL-refresh powerpoint\DocumentFile.png"/>
              <p:cNvPicPr>
                <a:picLocks noChangeAspect="1" noChangeArrowheads="1"/>
              </p:cNvPicPr>
              <p:nvPr/>
            </p:nvPicPr>
            <p:blipFill>
              <a:blip r:embed="rId10"/>
              <a:srcRect/>
              <a:stretch>
                <a:fillRect/>
              </a:stretch>
            </p:blipFill>
            <p:spPr bwMode="auto">
              <a:xfrm>
                <a:off x="698745" y="4610882"/>
                <a:ext cx="518490" cy="652582"/>
              </a:xfrm>
              <a:prstGeom prst="rect">
                <a:avLst/>
              </a:prstGeom>
              <a:noFill/>
            </p:spPr>
          </p:pic>
          <p:pic>
            <p:nvPicPr>
              <p:cNvPr id="2363" name="Picture 315" descr="C:\Users\ITSOUSER\Documents\CURRENT PROJECTS\WR1193955BL-refresh powerpoint\good-model.png"/>
              <p:cNvPicPr>
                <a:picLocks noChangeAspect="1" noChangeArrowheads="1"/>
              </p:cNvPicPr>
              <p:nvPr/>
            </p:nvPicPr>
            <p:blipFill>
              <a:blip r:embed="rId11"/>
              <a:srcRect/>
              <a:stretch>
                <a:fillRect/>
              </a:stretch>
            </p:blipFill>
            <p:spPr bwMode="auto">
              <a:xfrm>
                <a:off x="7010470" y="4926996"/>
                <a:ext cx="902297" cy="601531"/>
              </a:xfrm>
              <a:prstGeom prst="rect">
                <a:avLst/>
              </a:prstGeom>
              <a:noFill/>
            </p:spPr>
          </p:pic>
          <p:pic>
            <p:nvPicPr>
              <p:cNvPr id="2360" name="Picture 312" descr="C:\Users\ITSOUSER\Documents\CURRENT PROJECTS\WR1193955BL-refresh powerpoint\database2.png"/>
              <p:cNvPicPr>
                <a:picLocks noChangeAspect="1" noChangeArrowheads="1"/>
              </p:cNvPicPr>
              <p:nvPr/>
            </p:nvPicPr>
            <p:blipFill>
              <a:blip r:embed="rId12"/>
              <a:srcRect/>
              <a:stretch>
                <a:fillRect/>
              </a:stretch>
            </p:blipFill>
            <p:spPr bwMode="auto">
              <a:xfrm>
                <a:off x="1156103" y="5126082"/>
                <a:ext cx="553703" cy="540361"/>
              </a:xfrm>
              <a:prstGeom prst="rect">
                <a:avLst/>
              </a:prstGeom>
              <a:noFill/>
            </p:spPr>
          </p:pic>
          <p:sp>
            <p:nvSpPr>
              <p:cNvPr id="58" name="Right Arrow 57"/>
              <p:cNvSpPr/>
              <p:nvPr/>
            </p:nvSpPr>
            <p:spPr>
              <a:xfrm>
                <a:off x="1418654" y="4686979"/>
                <a:ext cx="607885" cy="366519"/>
              </a:xfrm>
              <a:prstGeom prst="rightArrow">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4294806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Machine Learning</a:t>
            </a:r>
          </a:p>
        </p:txBody>
      </p:sp>
      <p:sp>
        <p:nvSpPr>
          <p:cNvPr id="3" name="Content Placeholder 2"/>
          <p:cNvSpPr>
            <a:spLocks noGrp="1"/>
          </p:cNvSpPr>
          <p:nvPr>
            <p:ph idx="1"/>
          </p:nvPr>
        </p:nvSpPr>
        <p:spPr/>
        <p:txBody>
          <a:bodyPr/>
          <a:lstStyle/>
          <a:p>
            <a:r>
              <a:rPr lang="en-US" dirty="0"/>
              <a:t>Supervised learning</a:t>
            </a:r>
          </a:p>
          <a:p>
            <a:pPr lvl="1"/>
            <a:r>
              <a:rPr lang="en-US" dirty="0"/>
              <a:t>The program is “trained” on a pre-defined set of “training examples”, which then facilitate its ability to reach an accurate conclusion when given new data</a:t>
            </a:r>
          </a:p>
          <a:p>
            <a:pPr lvl="1"/>
            <a:r>
              <a:rPr lang="en-US" dirty="0"/>
              <a:t>The algorithm is presented with example inputs and their desired outputs (correct results)</a:t>
            </a:r>
          </a:p>
          <a:p>
            <a:pPr lvl="1"/>
            <a:r>
              <a:rPr lang="en-US" dirty="0"/>
              <a:t>The goal is to learn a general rule that maps inputs to outputs</a:t>
            </a:r>
          </a:p>
          <a:p>
            <a:pPr marL="0" indent="0">
              <a:buNone/>
            </a:pPr>
            <a:endParaRPr lang="en-US" dirty="0"/>
          </a:p>
          <a:p>
            <a:r>
              <a:rPr lang="en-US" dirty="0"/>
              <a:t>Unsupervised learning</a:t>
            </a:r>
          </a:p>
          <a:p>
            <a:pPr lvl="1"/>
            <a:r>
              <a:rPr lang="en-US" dirty="0"/>
              <a:t>No labels are given to the learning algorithm, leaving it on its own to find structure (patterns and relationships) in its input</a:t>
            </a:r>
          </a:p>
          <a:p>
            <a:pPr lvl="1"/>
            <a:r>
              <a:rPr lang="en-US" dirty="0"/>
              <a:t>Unsupervised learning can be a goal in itself (discovering hidden patterns in data) or a means towards an end (feature learning)</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275353" y="4995677"/>
            <a:ext cx="2383743" cy="1408298"/>
          </a:xfrm>
          <a:prstGeom prst="rect">
            <a:avLst/>
          </a:prstGeom>
        </p:spPr>
      </p:pic>
    </p:spTree>
    <p:extLst>
      <p:ext uri="{BB962C8B-B14F-4D97-AF65-F5344CB8AC3E}">
        <p14:creationId xmlns:p14="http://schemas.microsoft.com/office/powerpoint/2010/main" val="222529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Machine Learning</a:t>
            </a:r>
          </a:p>
        </p:txBody>
      </p:sp>
      <p:graphicFrame>
        <p:nvGraphicFramePr>
          <p:cNvPr id="6" name="Table 5"/>
          <p:cNvGraphicFramePr>
            <a:graphicFrameLocks noGrp="1"/>
          </p:cNvGraphicFramePr>
          <p:nvPr>
            <p:extLst/>
          </p:nvPr>
        </p:nvGraphicFramePr>
        <p:xfrm>
          <a:off x="452534" y="1341375"/>
          <a:ext cx="8238932" cy="4614162"/>
        </p:xfrm>
        <a:graphic>
          <a:graphicData uri="http://schemas.openxmlformats.org/drawingml/2006/table">
            <a:tbl>
              <a:tblPr firstRow="1" bandRow="1">
                <a:tableStyleId>{5C22544A-7EE6-4342-B048-85BDC9FD1C3A}</a:tableStyleId>
              </a:tblPr>
              <a:tblGrid>
                <a:gridCol w="1679636">
                  <a:extLst>
                    <a:ext uri="{9D8B030D-6E8A-4147-A177-3AD203B41FA5}">
                      <a16:colId xmlns="" xmlns:a16="http://schemas.microsoft.com/office/drawing/2014/main" val="20000"/>
                    </a:ext>
                  </a:extLst>
                </a:gridCol>
                <a:gridCol w="3513044">
                  <a:extLst>
                    <a:ext uri="{9D8B030D-6E8A-4147-A177-3AD203B41FA5}">
                      <a16:colId xmlns="" xmlns:a16="http://schemas.microsoft.com/office/drawing/2014/main" val="3060790854"/>
                    </a:ext>
                  </a:extLst>
                </a:gridCol>
                <a:gridCol w="3046252">
                  <a:extLst>
                    <a:ext uri="{9D8B030D-6E8A-4147-A177-3AD203B41FA5}">
                      <a16:colId xmlns="" xmlns:a16="http://schemas.microsoft.com/office/drawing/2014/main" val="20001"/>
                    </a:ext>
                  </a:extLst>
                </a:gridCol>
              </a:tblGrid>
              <a:tr h="463041">
                <a:tc>
                  <a:txBody>
                    <a:bodyPr/>
                    <a:lstStyle/>
                    <a:p>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Calibri"/>
                          <a:cs typeface="Calibri"/>
                        </a:rPr>
                        <a:t>Discrete</a:t>
                      </a:r>
                      <a:r>
                        <a:rPr lang="en-US" baseline="0" dirty="0">
                          <a:latin typeface="Calibri"/>
                          <a:cs typeface="Calibri"/>
                        </a:rPr>
                        <a:t> Output</a:t>
                      </a:r>
                      <a:endParaRPr lang="en-US" dirty="0">
                        <a:latin typeface="Calibri"/>
                        <a:cs typeface="Calibri"/>
                      </a:endParaRPr>
                    </a:p>
                  </a:txBody>
                  <a:tcPr/>
                </a:tc>
                <a:tc>
                  <a:txBody>
                    <a:bodyPr/>
                    <a:lstStyle/>
                    <a:p>
                      <a:pPr algn="ctr"/>
                      <a:r>
                        <a:rPr lang="en-US" dirty="0">
                          <a:latin typeface="Calibri"/>
                          <a:cs typeface="Calibri"/>
                        </a:rPr>
                        <a:t>Continuous</a:t>
                      </a:r>
                      <a:r>
                        <a:rPr lang="en-US" baseline="0" dirty="0">
                          <a:latin typeface="Calibri"/>
                          <a:cs typeface="Calibri"/>
                        </a:rPr>
                        <a:t> Output</a:t>
                      </a:r>
                      <a:endParaRPr lang="en-US" dirty="0">
                        <a:latin typeface="Calibri"/>
                        <a:cs typeface="Calibri"/>
                      </a:endParaRPr>
                    </a:p>
                  </a:txBody>
                  <a:tcPr/>
                </a:tc>
                <a:extLst>
                  <a:ext uri="{0D108BD9-81ED-4DB2-BD59-A6C34878D82A}">
                    <a16:rowId xmlns="" xmlns:a16="http://schemas.microsoft.com/office/drawing/2014/main" val="10000"/>
                  </a:ext>
                </a:extLst>
              </a:tr>
              <a:tr h="2566161">
                <a:tc>
                  <a:txBody>
                    <a:bodyPr/>
                    <a:lstStyle/>
                    <a:p>
                      <a:pPr algn="ctr"/>
                      <a:r>
                        <a:rPr lang="en-US" sz="2000" dirty="0">
                          <a:latin typeface="Calibri"/>
                          <a:cs typeface="Calibri"/>
                        </a:rPr>
                        <a:t>Supervised Learning</a:t>
                      </a:r>
                    </a:p>
                    <a:p>
                      <a:pPr algn="ctr"/>
                      <a:r>
                        <a:rPr lang="en-US" sz="1200" dirty="0">
                          <a:latin typeface="Calibri"/>
                          <a:cs typeface="Calibri"/>
                        </a:rPr>
                        <a:t>(require Ground-Truth</a:t>
                      </a:r>
                      <a:r>
                        <a:rPr lang="en-US" sz="1200" baseline="0" dirty="0">
                          <a:latin typeface="Calibri"/>
                          <a:cs typeface="Calibri"/>
                        </a:rPr>
                        <a:t>)</a:t>
                      </a:r>
                      <a:endParaRPr lang="en-US" sz="1200" dirty="0">
                        <a:latin typeface="Calibri"/>
                        <a:cs typeface="Calibri"/>
                      </a:endParaRPr>
                    </a:p>
                  </a:txBody>
                  <a:tcPr anchor="ctr"/>
                </a:tc>
                <a:tc>
                  <a:txBody>
                    <a:bodyPr/>
                    <a:lstStyle/>
                    <a:p>
                      <a:pPr marL="112713" indent="-112713">
                        <a:buFont typeface="Arial"/>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1" dirty="0">
                          <a:solidFill>
                            <a:srgbClr val="7F7F7F"/>
                          </a:solidFill>
                        </a:rPr>
                        <a:t>Classification</a:t>
                      </a:r>
                      <a:r>
                        <a:rPr lang="en-US" sz="1400" dirty="0">
                          <a:solidFill>
                            <a:srgbClr val="7F7F7F"/>
                          </a:solidFill>
                        </a:rPr>
                        <a:t> (outcome is discrete)</a:t>
                      </a:r>
                    </a:p>
                    <a:p>
                      <a:pPr marL="365760" lvl="1" indent="-112713">
                        <a:buFont typeface="Arial"/>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Binary Classification</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Linear</a:t>
                      </a:r>
                      <a:r>
                        <a:rPr lang="en-US" sz="1400" baseline="0" dirty="0">
                          <a:solidFill>
                            <a:srgbClr val="7F7F7F"/>
                          </a:solidFill>
                        </a:rPr>
                        <a:t> Models (Logistic Regression)</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Decision Trees</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Naïve Bayes</a:t>
                      </a:r>
                    </a:p>
                    <a:p>
                      <a:pPr marL="457200" lvl="1" indent="0">
                        <a:buFont typeface="Arial"/>
                        <a:buNone/>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dirty="0">
                        <a:solidFill>
                          <a:srgbClr val="7F7F7F"/>
                        </a:solidFill>
                      </a:endParaRPr>
                    </a:p>
                    <a:p>
                      <a:pPr marL="365760" marR="0" lvl="6"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Multi</a:t>
                      </a:r>
                      <a:r>
                        <a:rPr lang="en-US" sz="1400" baseline="0" dirty="0">
                          <a:solidFill>
                            <a:srgbClr val="7F7F7F"/>
                          </a:solidFill>
                        </a:rPr>
                        <a:t> class</a:t>
                      </a:r>
                      <a:r>
                        <a:rPr lang="en-US" sz="1400" dirty="0">
                          <a:solidFill>
                            <a:srgbClr val="7F7F7F"/>
                          </a:solidFill>
                        </a:rPr>
                        <a:t> Classification</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Decision Trees</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Naïve Bayes</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K-NN</a:t>
                      </a:r>
                    </a:p>
                  </a:txBody>
                  <a:tcPr/>
                </a:tc>
                <a:tc>
                  <a:txBody>
                    <a:bodyPr/>
                    <a:lstStyle/>
                    <a:p>
                      <a:pPr marL="169863" indent="-169863">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1" dirty="0">
                          <a:solidFill>
                            <a:srgbClr val="7F7F7F"/>
                          </a:solidFill>
                        </a:rPr>
                        <a:t>Regression</a:t>
                      </a:r>
                    </a:p>
                    <a:p>
                      <a:pPr marL="0" lvl="6" indent="0">
                        <a:buFont typeface="Arial"/>
                        <a:buNone/>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  -</a:t>
                      </a:r>
                      <a:r>
                        <a:rPr lang="en-US" sz="1400" baseline="0" dirty="0">
                          <a:solidFill>
                            <a:srgbClr val="7F7F7F"/>
                          </a:solidFill>
                        </a:rPr>
                        <a:t> Linear</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Ridge</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Lasso</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p>
                      <a:pPr marL="169863" marR="0" lvl="0"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Decision Trees</a:t>
                      </a:r>
                    </a:p>
                    <a:p>
                      <a:pPr marL="356616" marR="0" lvl="1"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0" i="0" u="none" strike="noStrike" kern="1200" cap="none" spc="0" normalizeH="0" baseline="0" noProof="0" dirty="0">
                          <a:ln>
                            <a:noFill/>
                          </a:ln>
                          <a:solidFill>
                            <a:srgbClr val="7F7F7F"/>
                          </a:solidFill>
                          <a:effectLst/>
                          <a:uLnTx/>
                          <a:uFillTx/>
                          <a:latin typeface="+mn-lt"/>
                          <a:ea typeface="+mn-ea"/>
                          <a:cs typeface="+mn-cs"/>
                        </a:rPr>
                        <a:t>Random Forest</a:t>
                      </a:r>
                    </a:p>
                    <a:p>
                      <a:pPr marL="356616" marR="0" lvl="1"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0" i="0" u="none" strike="noStrike" kern="1200" cap="none" spc="0" normalizeH="0" baseline="0" noProof="0" dirty="0">
                          <a:ln>
                            <a:noFill/>
                          </a:ln>
                          <a:solidFill>
                            <a:srgbClr val="7F7F7F"/>
                          </a:solidFill>
                          <a:effectLst/>
                          <a:uLnTx/>
                          <a:uFillTx/>
                          <a:latin typeface="+mn-lt"/>
                          <a:ea typeface="+mn-ea"/>
                          <a:cs typeface="+mn-cs"/>
                        </a:rPr>
                        <a:t>Gradient Boosted Trees</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txBody>
                  <a:tcPr/>
                </a:tc>
                <a:extLst>
                  <a:ext uri="{0D108BD9-81ED-4DB2-BD59-A6C34878D82A}">
                    <a16:rowId xmlns="" xmlns:a16="http://schemas.microsoft.com/office/drawing/2014/main" val="10001"/>
                  </a:ext>
                </a:extLst>
              </a:tr>
              <a:tr h="1497052">
                <a:tc>
                  <a:txBody>
                    <a:bodyPr/>
                    <a:lstStyle/>
                    <a:p>
                      <a:pPr marL="0" marR="0" lvl="0" indent="0" algn="ctr" defTabSz="171450" eaLnBrk="1" fontAlgn="auto" latinLnBrk="0" hangingPunct="1">
                        <a:lnSpc>
                          <a:spcPct val="100000"/>
                        </a:lnSpc>
                        <a:spcBef>
                          <a:spcPts val="0"/>
                        </a:spcBef>
                        <a:spcAft>
                          <a:spcPts val="0"/>
                        </a:spcAft>
                        <a:buClrTx/>
                        <a:buSzTx/>
                        <a:buFontTx/>
                        <a:buNone/>
                        <a:tabLst>
                          <a:tab pos="66675" algn="l"/>
                          <a:tab pos="138113" algn="l"/>
                          <a:tab pos="209550" algn="l"/>
                          <a:tab pos="280988"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2000" b="0" i="0" u="none" strike="noStrike" kern="0" cap="none" spc="0" normalizeH="0" baseline="0" noProof="0" dirty="0">
                          <a:ln>
                            <a:noFill/>
                          </a:ln>
                          <a:solidFill>
                            <a:srgbClr val="000000"/>
                          </a:solidFill>
                          <a:effectLst/>
                          <a:uLnTx/>
                          <a:uFillTx/>
                          <a:latin typeface="Calibri"/>
                          <a:ea typeface="+mn-ea"/>
                          <a:cs typeface="Calibri"/>
                          <a:sym typeface="Arial"/>
                        </a:rPr>
                        <a:t>Unsupervised Learning</a:t>
                      </a:r>
                    </a:p>
                    <a:p>
                      <a:pPr marL="0" marR="0" lvl="0" indent="0" algn="ctr" defTabSz="171450" eaLnBrk="1" fontAlgn="auto" latinLnBrk="0" hangingPunct="1">
                        <a:lnSpc>
                          <a:spcPct val="100000"/>
                        </a:lnSpc>
                        <a:spcBef>
                          <a:spcPts val="0"/>
                        </a:spcBef>
                        <a:spcAft>
                          <a:spcPts val="0"/>
                        </a:spcAft>
                        <a:buClrTx/>
                        <a:buSzTx/>
                        <a:buFontTx/>
                        <a:buNone/>
                        <a:tabLst>
                          <a:tab pos="66675" algn="l"/>
                          <a:tab pos="138113" algn="l"/>
                          <a:tab pos="209550" algn="l"/>
                          <a:tab pos="280988"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sym typeface="Arial"/>
                        </a:rPr>
                        <a:t>(no Ground-Truth data required)</a:t>
                      </a:r>
                    </a:p>
                  </a:txBody>
                  <a:tcPr marL="0" marR="0" anchor="ctr"/>
                </a:tc>
                <a:tc>
                  <a:txBody>
                    <a:bodyPr/>
                    <a:lstStyle/>
                    <a:p>
                      <a:pPr marL="173736" marR="0" lvl="0" indent="-173736"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Clustering</a:t>
                      </a:r>
                    </a:p>
                    <a:p>
                      <a:pPr marL="0" marR="0" lvl="0" indent="0" algn="l" defTabSz="457200" rtl="0" eaLnBrk="1" fontAlgn="auto" latinLnBrk="0" hangingPunct="1">
                        <a:lnSpc>
                          <a:spcPct val="100000"/>
                        </a:lnSpc>
                        <a:spcBef>
                          <a:spcPts val="0"/>
                        </a:spcBef>
                        <a:spcAft>
                          <a:spcPts val="0"/>
                        </a:spcAft>
                        <a:buClrTx/>
                        <a:buSzTx/>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     - k-means</a:t>
                      </a:r>
                      <a:endParaRPr lang="en-US" sz="1400" baseline="0" dirty="0">
                        <a:solidFill>
                          <a:srgbClr val="7F7F7F"/>
                        </a:solidFill>
                      </a:endParaRPr>
                    </a:p>
                    <a:p>
                      <a:pPr marL="0" marR="0" lvl="0" indent="0" algn="l" defTabSz="457200" rtl="0" eaLnBrk="1" fontAlgn="auto" latinLnBrk="0" hangingPunct="1">
                        <a:lnSpc>
                          <a:spcPct val="100000"/>
                        </a:lnSpc>
                        <a:spcBef>
                          <a:spcPts val="0"/>
                        </a:spcBef>
                        <a:spcAft>
                          <a:spcPts val="0"/>
                        </a:spcAft>
                        <a:buClrTx/>
                        <a:buSzTx/>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endParaRPr lang="en-US" sz="1400" dirty="0">
                        <a:solidFill>
                          <a:srgbClr val="7F7F7F"/>
                        </a:solidFill>
                      </a:endParaRPr>
                    </a:p>
                    <a:p>
                      <a:pPr marL="173736" marR="0" lvl="0" indent="-173736"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FP-Growth</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dirty="0">
                        <a:solidFill>
                          <a:srgbClr val="7F7F7F"/>
                        </a:solidFill>
                      </a:endParaRPr>
                    </a:p>
                  </a:txBody>
                  <a:tcPr/>
                </a:tc>
                <a:tc>
                  <a:txBody>
                    <a:bodyPr/>
                    <a:lstStyle/>
                    <a:p>
                      <a:pPr marL="169863" indent="-169863">
                        <a:buFont typeface="Arial"/>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Clustering</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    - k-means</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Gaussian Mixture</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p>
                      <a:pPr marL="169863" indent="-169863">
                        <a:buFont typeface="Arial"/>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Dimensionality Reduction</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PCA</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SVD</a:t>
                      </a:r>
                      <a:endParaRPr lang="en-US" sz="1400" dirty="0">
                        <a:solidFill>
                          <a:srgbClr val="7F7F7F"/>
                        </a:solidFill>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450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vs. Unsupervised Learning</a:t>
            </a:r>
          </a:p>
        </p:txBody>
      </p:sp>
      <p:pic>
        <p:nvPicPr>
          <p:cNvPr id="7170" name="Picture 2" descr="https://cdn-images-1.medium.com/max/800/1*3nfPT9oOadXZGpPSy6h7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31" y="2471532"/>
            <a:ext cx="7620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8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Training, testing, &amp; validation sets</a:t>
            </a:r>
            <a:endParaRPr lang="en-US" altLang="en-US" dirty="0"/>
          </a:p>
        </p:txBody>
      </p:sp>
      <p:grpSp>
        <p:nvGrpSpPr>
          <p:cNvPr id="9" name="Group 8"/>
          <p:cNvGrpSpPr/>
          <p:nvPr/>
        </p:nvGrpSpPr>
        <p:grpSpPr>
          <a:xfrm>
            <a:off x="7199948" y="609600"/>
            <a:ext cx="1913572" cy="937260"/>
            <a:chOff x="4172903" y="617220"/>
            <a:chExt cx="2380297" cy="1165860"/>
          </a:xfrm>
        </p:grpSpPr>
        <p:pic>
          <p:nvPicPr>
            <p:cNvPr id="10" name="Picture 2"/>
            <p:cNvPicPr>
              <a:picLocks noChangeAspect="1" noChangeArrowheads="1"/>
            </p:cNvPicPr>
            <p:nvPr/>
          </p:nvPicPr>
          <p:blipFill>
            <a:blip r:embed="rId3"/>
            <a:srcRect/>
            <a:stretch>
              <a:fillRect/>
            </a:stretch>
          </p:blipFill>
          <p:spPr bwMode="auto">
            <a:xfrm>
              <a:off x="4172903" y="657225"/>
              <a:ext cx="2352675" cy="1123950"/>
            </a:xfrm>
            <a:prstGeom prst="rect">
              <a:avLst/>
            </a:prstGeom>
            <a:noFill/>
            <a:ln w="9525">
              <a:noFill/>
              <a:miter lim="800000"/>
              <a:headEnd/>
              <a:tailEnd/>
            </a:ln>
          </p:spPr>
        </p:pic>
        <p:sp>
          <p:nvSpPr>
            <p:cNvPr id="11" name="Rectangle 10"/>
            <p:cNvSpPr/>
            <p:nvPr/>
          </p:nvSpPr>
          <p:spPr>
            <a:xfrm>
              <a:off x="5745480" y="617220"/>
              <a:ext cx="33528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497320" y="1356360"/>
              <a:ext cx="55880" cy="426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171" name="Rectangle 3"/>
          <p:cNvSpPr>
            <a:spLocks noGrp="1" noChangeArrowheads="1"/>
          </p:cNvSpPr>
          <p:nvPr>
            <p:ph idx="1"/>
          </p:nvPr>
        </p:nvSpPr>
        <p:spPr/>
        <p:txBody>
          <a:bodyPr/>
          <a:lstStyle/>
          <a:p>
            <a:pPr>
              <a:spcBef>
                <a:spcPts val="84"/>
              </a:spcBef>
              <a:spcAft>
                <a:spcPts val="168"/>
              </a:spcAft>
            </a:pPr>
            <a:r>
              <a:rPr lang="en-US" dirty="0"/>
              <a:t>During the model development process, supervised learning techniques employ </a:t>
            </a:r>
            <a:r>
              <a:rPr lang="en-US" dirty="0">
                <a:solidFill>
                  <a:schemeClr val="accent6"/>
                </a:solidFill>
              </a:rPr>
              <a:t>training</a:t>
            </a:r>
            <a:r>
              <a:rPr lang="en-US" dirty="0"/>
              <a:t> and </a:t>
            </a:r>
            <a:r>
              <a:rPr lang="en-US" dirty="0">
                <a:solidFill>
                  <a:schemeClr val="accent6"/>
                </a:solidFill>
              </a:rPr>
              <a:t>testing</a:t>
            </a:r>
            <a:r>
              <a:rPr lang="en-US" dirty="0"/>
              <a:t> sets and sometimes a </a:t>
            </a:r>
            <a:r>
              <a:rPr lang="en-US" dirty="0">
                <a:solidFill>
                  <a:schemeClr val="accent6"/>
                </a:solidFill>
              </a:rPr>
              <a:t>validation</a:t>
            </a:r>
            <a:r>
              <a:rPr lang="en-US" dirty="0"/>
              <a:t> set.</a:t>
            </a:r>
          </a:p>
          <a:p>
            <a:pPr lvl="1">
              <a:spcBef>
                <a:spcPts val="84"/>
              </a:spcBef>
              <a:spcAft>
                <a:spcPts val="168"/>
              </a:spcAft>
            </a:pPr>
            <a:r>
              <a:rPr lang="en-US" dirty="0"/>
              <a:t>Historical data with known outcome (</a:t>
            </a:r>
            <a:r>
              <a:rPr lang="en-US" i="1" dirty="0"/>
              <a:t>target</a:t>
            </a:r>
            <a:r>
              <a:rPr lang="en-US" dirty="0"/>
              <a:t>, </a:t>
            </a:r>
            <a:r>
              <a:rPr lang="en-US" i="1" dirty="0"/>
              <a:t>class</a:t>
            </a:r>
            <a:r>
              <a:rPr lang="en-US" dirty="0"/>
              <a:t>, </a:t>
            </a:r>
            <a:r>
              <a:rPr lang="en-US" i="1" dirty="0"/>
              <a:t>response</a:t>
            </a:r>
            <a:r>
              <a:rPr lang="en-US" dirty="0"/>
              <a:t>, or </a:t>
            </a:r>
            <a:r>
              <a:rPr lang="en-US" i="1" dirty="0"/>
              <a:t>dependent variable</a:t>
            </a:r>
            <a:r>
              <a:rPr lang="en-US" dirty="0"/>
              <a:t>)</a:t>
            </a:r>
          </a:p>
          <a:p>
            <a:pPr lvl="1">
              <a:spcBef>
                <a:spcPts val="84"/>
              </a:spcBef>
              <a:spcAft>
                <a:spcPts val="168"/>
              </a:spcAft>
            </a:pPr>
            <a:r>
              <a:rPr lang="en-US" dirty="0"/>
              <a:t>Source data randomly split or sampled… mutually exclusive records</a:t>
            </a:r>
          </a:p>
          <a:p>
            <a:pPr>
              <a:spcBef>
                <a:spcPts val="84"/>
              </a:spcBef>
              <a:spcAft>
                <a:spcPts val="168"/>
              </a:spcAft>
            </a:pPr>
            <a:r>
              <a:rPr lang="en-US" dirty="0"/>
              <a:t>Why?</a:t>
            </a:r>
          </a:p>
          <a:p>
            <a:pPr lvl="1">
              <a:spcBef>
                <a:spcPts val="84"/>
              </a:spcBef>
              <a:spcAft>
                <a:spcPts val="168"/>
              </a:spcAft>
            </a:pPr>
            <a:r>
              <a:rPr lang="en-US" dirty="0"/>
              <a:t>Training set </a:t>
            </a:r>
            <a:r>
              <a:rPr lang="en-US" dirty="0">
                <a:sym typeface="Wingdings" pitchFamily="2" charset="2"/>
              </a:rPr>
              <a:t></a:t>
            </a:r>
            <a:r>
              <a:rPr lang="en-US" dirty="0"/>
              <a:t> build the model (</a:t>
            </a:r>
            <a:r>
              <a:rPr lang="en-US" b="1" dirty="0">
                <a:solidFill>
                  <a:schemeClr val="accent6"/>
                </a:solidFill>
              </a:rPr>
              <a:t>iterative</a:t>
            </a:r>
            <a:r>
              <a:rPr lang="en-US" dirty="0"/>
              <a:t>)</a:t>
            </a:r>
          </a:p>
          <a:p>
            <a:pPr lvl="1">
              <a:spcBef>
                <a:spcPts val="84"/>
              </a:spcBef>
              <a:spcAft>
                <a:spcPts val="168"/>
              </a:spcAft>
            </a:pPr>
            <a:r>
              <a:rPr lang="en-US" dirty="0"/>
              <a:t>Testing set </a:t>
            </a:r>
            <a:r>
              <a:rPr lang="en-US" dirty="0">
                <a:sym typeface="Wingdings" pitchFamily="2" charset="2"/>
              </a:rPr>
              <a:t></a:t>
            </a:r>
            <a:r>
              <a:rPr lang="en-US" dirty="0"/>
              <a:t> tune the parameters &amp; variables during model building (</a:t>
            </a:r>
            <a:r>
              <a:rPr lang="en-US" b="1" dirty="0">
                <a:solidFill>
                  <a:schemeClr val="accent6"/>
                </a:solidFill>
              </a:rPr>
              <a:t>iterative</a:t>
            </a:r>
            <a:r>
              <a:rPr lang="en-US" dirty="0"/>
              <a:t>)</a:t>
            </a:r>
          </a:p>
          <a:p>
            <a:pPr lvl="2">
              <a:spcBef>
                <a:spcPts val="84"/>
              </a:spcBef>
              <a:spcAft>
                <a:spcPts val="168"/>
              </a:spcAft>
            </a:pPr>
            <a:r>
              <a:rPr lang="en-US" sz="1800" dirty="0"/>
              <a:t>Assess model quality during training process</a:t>
            </a:r>
          </a:p>
          <a:p>
            <a:pPr lvl="2">
              <a:spcBef>
                <a:spcPts val="84"/>
              </a:spcBef>
              <a:spcAft>
                <a:spcPts val="168"/>
              </a:spcAft>
            </a:pPr>
            <a:r>
              <a:rPr lang="en-US" sz="1800" dirty="0"/>
              <a:t>Avoid overfitting the model to the training set</a:t>
            </a:r>
          </a:p>
          <a:p>
            <a:pPr lvl="1">
              <a:spcBef>
                <a:spcPts val="84"/>
              </a:spcBef>
              <a:spcAft>
                <a:spcPts val="168"/>
              </a:spcAft>
            </a:pPr>
            <a:r>
              <a:rPr lang="en-US" dirty="0"/>
              <a:t>Validation set </a:t>
            </a:r>
            <a:r>
              <a:rPr lang="en-US" dirty="0">
                <a:sym typeface="Wingdings" pitchFamily="2" charset="2"/>
              </a:rPr>
              <a:t> estimate accuracy or error rate of model (</a:t>
            </a:r>
            <a:r>
              <a:rPr lang="en-US" b="1" dirty="0">
                <a:solidFill>
                  <a:schemeClr val="accent6"/>
                </a:solidFill>
                <a:sym typeface="Wingdings" pitchFamily="2" charset="2"/>
              </a:rPr>
              <a:t>once</a:t>
            </a:r>
            <a:r>
              <a:rPr lang="en-US" dirty="0">
                <a:sym typeface="Wingdings" pitchFamily="2" charset="2"/>
              </a:rPr>
              <a:t>)</a:t>
            </a:r>
            <a:endParaRPr lang="en-US" dirty="0"/>
          </a:p>
          <a:p>
            <a:pPr lvl="2">
              <a:spcBef>
                <a:spcPts val="84"/>
              </a:spcBef>
              <a:spcAft>
                <a:spcPts val="168"/>
              </a:spcAft>
            </a:pPr>
            <a:r>
              <a:rPr lang="en-US" sz="1800" dirty="0"/>
              <a:t>Assess model’s expected performance when applied to new data</a:t>
            </a:r>
            <a:endParaRPr lang="en-US" sz="1800" dirty="0">
              <a:solidFill>
                <a:schemeClr val="tx1"/>
              </a:solidFill>
            </a:endParaRPr>
          </a:p>
        </p:txBody>
      </p:sp>
    </p:spTree>
    <p:extLst>
      <p:ext uri="{BB962C8B-B14F-4D97-AF65-F5344CB8AC3E}">
        <p14:creationId xmlns:p14="http://schemas.microsoft.com/office/powerpoint/2010/main" val="43200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 A more formal definition</a:t>
            </a:r>
          </a:p>
        </p:txBody>
      </p:sp>
      <p:sp>
        <p:nvSpPr>
          <p:cNvPr id="3" name="Content Placeholder 2"/>
          <p:cNvSpPr>
            <a:spLocks noGrp="1"/>
          </p:cNvSpPr>
          <p:nvPr>
            <p:ph idx="1"/>
          </p:nvPr>
        </p:nvSpPr>
        <p:spPr/>
        <p:txBody>
          <a:bodyPr/>
          <a:lstStyle/>
          <a:p>
            <a:pPr marL="0" indent="0">
              <a:buNone/>
            </a:pPr>
            <a:r>
              <a:rPr lang="en-US" dirty="0"/>
              <a:t>Tom Mitchell of Carnegie Mellon University provides a widely quoted, more formal definition of machine learning</a:t>
            </a:r>
          </a:p>
          <a:p>
            <a:endParaRPr lang="en-US" dirty="0"/>
          </a:p>
          <a:p>
            <a:pPr marL="0" indent="0">
              <a:buNone/>
            </a:pPr>
            <a:r>
              <a:rPr lang="en-US" dirty="0"/>
              <a:t>"A computer program is said to learn from experience E with respect to some class of tasks T and performance measure P if its performance at tasks in T, as measured by P, improves with experience E"</a:t>
            </a:r>
          </a:p>
        </p:txBody>
      </p:sp>
      <p:pic>
        <p:nvPicPr>
          <p:cNvPr id="4" name="Picture 3"/>
          <p:cNvPicPr>
            <a:picLocks noChangeAspect="1"/>
          </p:cNvPicPr>
          <p:nvPr/>
        </p:nvPicPr>
        <p:blipFill>
          <a:blip r:embed="rId2"/>
          <a:stretch>
            <a:fillRect/>
          </a:stretch>
        </p:blipFill>
        <p:spPr>
          <a:xfrm>
            <a:off x="2869716" y="3980622"/>
            <a:ext cx="2847975" cy="1600200"/>
          </a:xfrm>
          <a:prstGeom prst="rect">
            <a:avLst/>
          </a:prstGeom>
        </p:spPr>
      </p:pic>
    </p:spTree>
    <p:extLst>
      <p:ext uri="{BB962C8B-B14F-4D97-AF65-F5344CB8AC3E}">
        <p14:creationId xmlns:p14="http://schemas.microsoft.com/office/powerpoint/2010/main" val="1646586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4" name="Rectangle 3"/>
          <p:cNvSpPr/>
          <p:nvPr/>
        </p:nvSpPr>
        <p:spPr>
          <a:xfrm>
            <a:off x="3939457" y="2165823"/>
            <a:ext cx="1265091" cy="2215991"/>
          </a:xfrm>
          <a:prstGeom prst="rect">
            <a:avLst/>
          </a:prstGeom>
          <a:noFill/>
        </p:spPr>
        <p:txBody>
          <a:bodyPr wrap="none" lIns="91440" tIns="45720" rIns="91440" bIns="45720">
            <a:spAutoFit/>
          </a:bodyPr>
          <a:lstStyle/>
          <a:p>
            <a:pPr algn="ctr"/>
            <a:r>
              <a:rPr lang="en-US" sz="138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05231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1412263" y="3105117"/>
          <a:ext cx="6477121" cy="1583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651649" y="3514725"/>
            <a:ext cx="65" cy="164532"/>
          </a:xfrm>
          <a:prstGeom prst="rect">
            <a:avLst/>
          </a:prstGeom>
          <a:noFill/>
        </p:spPr>
        <p:txBody>
          <a:bodyPr wrap="none" lIns="0" tIns="0" rIns="0" bIns="0">
            <a:spAutoFit/>
          </a:bodyPr>
          <a:lstStyle/>
          <a:p>
            <a:pPr>
              <a:defRPr/>
            </a:pPr>
            <a:endParaRPr lang="en-US" sz="1069" dirty="0">
              <a:solidFill>
                <a:schemeClr val="bg2"/>
              </a:solidFill>
              <a:ea typeface="ＭＳ Ｐゴシック" charset="0"/>
              <a:cs typeface="ＭＳ Ｐゴシック" charset="0"/>
            </a:endParaRPr>
          </a:p>
        </p:txBody>
      </p:sp>
      <p:sp>
        <p:nvSpPr>
          <p:cNvPr id="6" name="TextBox 5"/>
          <p:cNvSpPr txBox="1"/>
          <p:nvPr/>
        </p:nvSpPr>
        <p:spPr>
          <a:xfrm>
            <a:off x="1645445" y="2230042"/>
            <a:ext cx="5830491" cy="770569"/>
          </a:xfrm>
          <a:prstGeom prst="rect">
            <a:avLst/>
          </a:prstGeom>
          <a:noFill/>
        </p:spPr>
        <p:txBody>
          <a:bodyPr lIns="68554" tIns="34277" rIns="68554" bIns="34277">
            <a:spAutoFit/>
          </a:bodyPr>
          <a:lstStyle/>
          <a:p>
            <a:pPr marL="7141" algn="ctr">
              <a:spcBef>
                <a:spcPct val="10000"/>
              </a:spcBef>
              <a:buClr>
                <a:srgbClr val="000000"/>
              </a:buClr>
              <a:defRPr/>
            </a:pPr>
            <a:r>
              <a:rPr lang="en-US" sz="1688" i="1" dirty="0">
                <a:solidFill>
                  <a:schemeClr val="bg2"/>
                </a:solidFill>
                <a:ea typeface="ＭＳ Ｐゴシック" charset="0"/>
                <a:cs typeface="ＭＳ Ｐゴシック" charset="0"/>
              </a:rPr>
              <a:t>“Computers that</a:t>
            </a:r>
            <a:r>
              <a:rPr lang="is-IS" sz="1688" i="1" dirty="0">
                <a:solidFill>
                  <a:schemeClr val="bg2"/>
                </a:solidFill>
                <a:ea typeface="ＭＳ Ｐゴシック" charset="0"/>
                <a:cs typeface="ＭＳ Ｐゴシック" charset="0"/>
              </a:rPr>
              <a:t> l</a:t>
            </a:r>
            <a:r>
              <a:rPr lang="en-US" sz="1688" i="1" dirty="0">
                <a:solidFill>
                  <a:schemeClr val="bg2"/>
                </a:solidFill>
                <a:ea typeface="ＭＳ Ｐゴシック" charset="0"/>
                <a:cs typeface="ＭＳ Ｐゴシック" charset="0"/>
              </a:rPr>
              <a:t>earn without being </a:t>
            </a:r>
            <a:r>
              <a:rPr lang="en-US" sz="1688" i="1" dirty="0">
                <a:solidFill>
                  <a:schemeClr val="accent1"/>
                </a:solidFill>
                <a:ea typeface="ＭＳ Ｐゴシック" charset="0"/>
                <a:cs typeface="ＭＳ Ｐゴシック" charset="0"/>
              </a:rPr>
              <a:t>explicitly programmed</a:t>
            </a:r>
            <a:r>
              <a:rPr lang="en-US" sz="1688" i="1" dirty="0">
                <a:solidFill>
                  <a:schemeClr val="bg2"/>
                </a:solidFill>
                <a:ea typeface="ＭＳ Ｐゴシック" charset="0"/>
                <a:cs typeface="ＭＳ Ｐゴシック" charset="0"/>
              </a:rPr>
              <a:t>”</a:t>
            </a:r>
          </a:p>
          <a:p>
            <a:pPr marL="7141">
              <a:spcBef>
                <a:spcPct val="10000"/>
              </a:spcBef>
              <a:buClr>
                <a:srgbClr val="000000"/>
              </a:buClr>
              <a:defRPr/>
            </a:pPr>
            <a:r>
              <a:rPr lang="en-US" sz="1688" i="1" dirty="0">
                <a:solidFill>
                  <a:schemeClr val="bg2"/>
                </a:solidFill>
                <a:ea typeface="ＭＳ Ｐゴシック" charset="0"/>
                <a:cs typeface="ＭＳ Ｐゴシック" charset="0"/>
              </a:rPr>
              <a:t>“Using </a:t>
            </a:r>
            <a:r>
              <a:rPr lang="en-US" sz="1688" i="1" dirty="0">
                <a:solidFill>
                  <a:schemeClr val="accent1"/>
                </a:solidFill>
                <a:ea typeface="ＭＳ Ｐゴシック" charset="0"/>
                <a:cs typeface="ＭＳ Ｐゴシック" charset="0"/>
              </a:rPr>
              <a:t>algorithms</a:t>
            </a:r>
            <a:r>
              <a:rPr lang="en-US" sz="1688" i="1" dirty="0">
                <a:solidFill>
                  <a:schemeClr val="bg2"/>
                </a:solidFill>
                <a:ea typeface="ＭＳ Ｐゴシック" charset="0"/>
                <a:cs typeface="ＭＳ Ｐゴシック" charset="0"/>
              </a:rPr>
              <a:t> to understand patterns in data”</a:t>
            </a:r>
          </a:p>
          <a:p>
            <a:pPr>
              <a:defRPr/>
            </a:pPr>
            <a:endParaRPr lang="en-US" sz="1013" i="1" dirty="0">
              <a:solidFill>
                <a:schemeClr val="bg2"/>
              </a:solidFill>
              <a:ea typeface="ＭＳ Ｐゴシック" charset="0"/>
              <a:cs typeface="ＭＳ Ｐゴシック" charset="0"/>
            </a:endParaRPr>
          </a:p>
        </p:txBody>
      </p:sp>
      <p:sp>
        <p:nvSpPr>
          <p:cNvPr id="92164" name="TextBox 6"/>
          <p:cNvSpPr txBox="1">
            <a:spLocks noChangeArrowheads="1"/>
          </p:cNvSpPr>
          <p:nvPr/>
        </p:nvSpPr>
        <p:spPr bwMode="auto">
          <a:xfrm>
            <a:off x="3859587" y="4167159"/>
            <a:ext cx="1825229" cy="34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563"/>
              </a:spcBef>
            </a:pPr>
            <a:r>
              <a:rPr lang="en-US" altLang="x-none" sz="2000">
                <a:solidFill>
                  <a:schemeClr val="bg2"/>
                </a:solidFill>
              </a:rPr>
              <a:t>Algorithms</a:t>
            </a:r>
          </a:p>
        </p:txBody>
      </p:sp>
      <p:sp>
        <p:nvSpPr>
          <p:cNvPr id="8" name="Title 1"/>
          <p:cNvSpPr txBox="1">
            <a:spLocks/>
          </p:cNvSpPr>
          <p:nvPr/>
        </p:nvSpPr>
        <p:spPr bwMode="auto">
          <a:xfrm>
            <a:off x="242489" y="609269"/>
            <a:ext cx="6409134" cy="282179"/>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34274" rIns="68546" bIns="34274"/>
          <a:lstStyle>
            <a:lvl1pPr algn="l" rtl="0" eaLnBrk="1" fontAlgn="base" hangingPunct="1">
              <a:spcBef>
                <a:spcPct val="0"/>
              </a:spcBef>
              <a:spcAft>
                <a:spcPct val="0"/>
              </a:spcAft>
              <a:defRPr sz="3200" b="1">
                <a:solidFill>
                  <a:schemeClr val="tx1"/>
                </a:solidFill>
                <a:latin typeface="+mj-lt"/>
                <a:ea typeface="+mj-ea"/>
                <a:cs typeface="ＭＳ Ｐゴシック" charset="0"/>
              </a:defRPr>
            </a:lvl1pPr>
            <a:lvl2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5pPr>
            <a:lvl6pPr marL="609298" algn="l" rtl="0" eaLnBrk="1" fontAlgn="base" hangingPunct="1">
              <a:spcBef>
                <a:spcPct val="0"/>
              </a:spcBef>
              <a:spcAft>
                <a:spcPct val="0"/>
              </a:spcAft>
              <a:defRPr sz="2900">
                <a:solidFill>
                  <a:schemeClr val="tx1"/>
                </a:solidFill>
                <a:latin typeface="Arial" charset="0"/>
                <a:ea typeface="ＭＳ Ｐゴシック" charset="0"/>
              </a:defRPr>
            </a:lvl6pPr>
            <a:lvl7pPr marL="1218595" algn="l" rtl="0" eaLnBrk="1" fontAlgn="base" hangingPunct="1">
              <a:spcBef>
                <a:spcPct val="0"/>
              </a:spcBef>
              <a:spcAft>
                <a:spcPct val="0"/>
              </a:spcAft>
              <a:defRPr sz="2900">
                <a:solidFill>
                  <a:schemeClr val="tx1"/>
                </a:solidFill>
                <a:latin typeface="Arial" charset="0"/>
                <a:ea typeface="ＭＳ Ｐゴシック" charset="0"/>
              </a:defRPr>
            </a:lvl7pPr>
            <a:lvl8pPr marL="1827892" algn="l" rtl="0" eaLnBrk="1" fontAlgn="base" hangingPunct="1">
              <a:spcBef>
                <a:spcPct val="0"/>
              </a:spcBef>
              <a:spcAft>
                <a:spcPct val="0"/>
              </a:spcAft>
              <a:defRPr sz="2900">
                <a:solidFill>
                  <a:schemeClr val="tx1"/>
                </a:solidFill>
                <a:latin typeface="Arial" charset="0"/>
                <a:ea typeface="ＭＳ Ｐゴシック" charset="0"/>
              </a:defRPr>
            </a:lvl8pPr>
            <a:lvl9pPr marL="2437187" algn="l" rtl="0" eaLnBrk="1" fontAlgn="base" hangingPunct="1">
              <a:spcBef>
                <a:spcPct val="0"/>
              </a:spcBef>
              <a:spcAft>
                <a:spcPct val="0"/>
              </a:spcAft>
              <a:defRPr sz="2900">
                <a:solidFill>
                  <a:schemeClr val="tx1"/>
                </a:solidFill>
                <a:latin typeface="Arial" charset="0"/>
                <a:ea typeface="ＭＳ Ｐゴシック" charset="0"/>
              </a:defRPr>
            </a:lvl9pPr>
          </a:lstStyle>
          <a:p>
            <a:pPr defTabSz="514350">
              <a:defRPr/>
            </a:pPr>
            <a:r>
              <a:rPr lang="en-US" sz="2400" dirty="0" smtClean="0"/>
              <a:t>What is </a:t>
            </a:r>
            <a:r>
              <a:rPr lang="en-US" sz="2400" dirty="0"/>
              <a:t>Machine Learning?</a:t>
            </a:r>
          </a:p>
        </p:txBody>
      </p:sp>
    </p:spTree>
    <p:extLst>
      <p:ext uri="{BB962C8B-B14F-4D97-AF65-F5344CB8AC3E}">
        <p14:creationId xmlns:p14="http://schemas.microsoft.com/office/powerpoint/2010/main" val="14553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hape 292"/>
          <p:cNvSpPr>
            <a:spLocks/>
          </p:cNvSpPr>
          <p:nvPr/>
        </p:nvSpPr>
        <p:spPr bwMode="auto">
          <a:xfrm>
            <a:off x="3226182" y="1461723"/>
            <a:ext cx="2680822" cy="2644450"/>
          </a:xfrm>
          <a:custGeom>
            <a:avLst/>
            <a:gdLst>
              <a:gd name="T0" fmla="*/ 788789 w 19679"/>
              <a:gd name="T1" fmla="*/ 787599 h 19679"/>
              <a:gd name="T2" fmla="*/ 788789 w 19679"/>
              <a:gd name="T3" fmla="*/ 787599 h 19679"/>
              <a:gd name="T4" fmla="*/ 788789 w 19679"/>
              <a:gd name="T5" fmla="*/ 787599 h 19679"/>
              <a:gd name="T6" fmla="*/ 788789 w 19679"/>
              <a:gd name="T7" fmla="*/ 787599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endParaRPr lang="en-US" sz="1050">
              <a:solidFill>
                <a:schemeClr val="bg2"/>
              </a:solidFill>
            </a:endParaRPr>
          </a:p>
        </p:txBody>
      </p:sp>
      <p:sp>
        <p:nvSpPr>
          <p:cNvPr id="6" name="Shape 290"/>
          <p:cNvSpPr/>
          <p:nvPr/>
        </p:nvSpPr>
        <p:spPr>
          <a:xfrm>
            <a:off x="3990266" y="2797750"/>
            <a:ext cx="2662096" cy="26591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19"/>
            </a:schemeClr>
          </a:solidFill>
          <a:ln w="12700" cap="flat">
            <a:solidFill>
              <a:schemeClr val="accent1"/>
            </a:solidFill>
            <a:miter lim="400000"/>
          </a:ln>
          <a:effectLst/>
        </p:spPr>
        <p:txBody>
          <a:bodyPr lIns="0" tIns="0" rIns="0" bIns="0" anchor="ctr"/>
          <a:lstStyle/>
          <a:p>
            <a:pPr>
              <a:defRPr sz="3200">
                <a:solidFill>
                  <a:srgbClr val="FFFFFF"/>
                </a:solidFill>
              </a:defRPr>
            </a:pPr>
            <a:endParaRPr sz="1350">
              <a:solidFill>
                <a:schemeClr val="bg1"/>
              </a:solidFill>
            </a:endParaRPr>
          </a:p>
        </p:txBody>
      </p:sp>
      <p:sp>
        <p:nvSpPr>
          <p:cNvPr id="88066" name="Shape 291"/>
          <p:cNvSpPr>
            <a:spLocks/>
          </p:cNvSpPr>
          <p:nvPr/>
        </p:nvSpPr>
        <p:spPr bwMode="auto">
          <a:xfrm>
            <a:off x="2551565" y="2812482"/>
            <a:ext cx="2680095" cy="2646946"/>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endParaRPr lang="en-US" sz="1050">
              <a:solidFill>
                <a:schemeClr val="bg2"/>
              </a:solidFill>
            </a:endParaRPr>
          </a:p>
        </p:txBody>
      </p:sp>
      <p:sp>
        <p:nvSpPr>
          <p:cNvPr id="88068" name="Shape 294"/>
          <p:cNvSpPr>
            <a:spLocks noChangeArrowheads="1"/>
          </p:cNvSpPr>
          <p:nvPr/>
        </p:nvSpPr>
        <p:spPr bwMode="auto">
          <a:xfrm>
            <a:off x="5448695" y="4068814"/>
            <a:ext cx="938213" cy="44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Math &amp; Stats</a:t>
            </a:r>
            <a:endParaRPr lang="x-none" altLang="x-none" sz="1800" dirty="0">
              <a:solidFill>
                <a:schemeClr val="bg1"/>
              </a:solidFill>
              <a:latin typeface="Helvetica Neue Medium" charset="0"/>
              <a:sym typeface="Helvetica Neue Medium" charset="0"/>
            </a:endParaRPr>
          </a:p>
        </p:txBody>
      </p:sp>
      <p:sp>
        <p:nvSpPr>
          <p:cNvPr id="88069" name="Shape 294"/>
          <p:cNvSpPr>
            <a:spLocks noChangeArrowheads="1"/>
          </p:cNvSpPr>
          <p:nvPr/>
        </p:nvSpPr>
        <p:spPr bwMode="auto">
          <a:xfrm>
            <a:off x="2693794" y="4068813"/>
            <a:ext cx="1381756" cy="46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Computer</a:t>
            </a:r>
          </a:p>
          <a:p>
            <a:r>
              <a:rPr lang="en-US" altLang="x-none" sz="1800" dirty="0">
                <a:solidFill>
                  <a:schemeClr val="bg1"/>
                </a:solidFill>
                <a:latin typeface="Helvetica Neue Medium" charset="0"/>
                <a:sym typeface="Helvetica Neue Medium" charset="0"/>
              </a:rPr>
              <a:t>Science</a:t>
            </a:r>
          </a:p>
        </p:txBody>
      </p:sp>
      <p:sp>
        <p:nvSpPr>
          <p:cNvPr id="88070" name="Shape 294"/>
          <p:cNvSpPr>
            <a:spLocks noChangeArrowheads="1"/>
          </p:cNvSpPr>
          <p:nvPr/>
        </p:nvSpPr>
        <p:spPr bwMode="auto">
          <a:xfrm>
            <a:off x="4083218" y="2026298"/>
            <a:ext cx="1823786" cy="43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Domain Expertise</a:t>
            </a:r>
            <a:endParaRPr lang="x-none" altLang="x-none" sz="1800" dirty="0">
              <a:solidFill>
                <a:schemeClr val="bg1"/>
              </a:solidFill>
              <a:latin typeface="Helvetica Neue Medium" charset="0"/>
              <a:sym typeface="Helvetica Neue Medium" charset="0"/>
            </a:endParaRPr>
          </a:p>
        </p:txBody>
      </p:sp>
      <p:sp>
        <p:nvSpPr>
          <p:cNvPr id="17" name="Title 1"/>
          <p:cNvSpPr txBox="1">
            <a:spLocks/>
          </p:cNvSpPr>
          <p:nvPr/>
        </p:nvSpPr>
        <p:spPr bwMode="auto">
          <a:xfrm>
            <a:off x="2382224" y="5575363"/>
            <a:ext cx="6761777" cy="309904"/>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19289" rIns="38576" bIns="19289"/>
          <a:lstStyle>
            <a:lvl1pPr algn="l" rtl="0" eaLnBrk="1" fontAlgn="base" hangingPunct="1">
              <a:spcBef>
                <a:spcPct val="0"/>
              </a:spcBef>
              <a:spcAft>
                <a:spcPct val="0"/>
              </a:spcAft>
              <a:defRPr sz="2400">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1800" i="1" dirty="0">
                <a:solidFill>
                  <a:schemeClr val="bg2"/>
                </a:solidFill>
              </a:rPr>
              <a:t>Data Science Projects Require </a:t>
            </a:r>
            <a:r>
              <a:rPr lang="en-US" sz="1800" i="1">
                <a:solidFill>
                  <a:schemeClr val="bg2"/>
                </a:solidFill>
              </a:rPr>
              <a:t>multiple Skills</a:t>
            </a:r>
            <a:endParaRPr lang="en-US" sz="1800" i="1" dirty="0">
              <a:solidFill>
                <a:schemeClr val="bg2"/>
              </a:solidFill>
            </a:endParaRPr>
          </a:p>
        </p:txBody>
      </p:sp>
      <p:sp>
        <p:nvSpPr>
          <p:cNvPr id="14" name="Title 3"/>
          <p:cNvSpPr txBox="1">
            <a:spLocks/>
          </p:cNvSpPr>
          <p:nvPr/>
        </p:nvSpPr>
        <p:spPr>
          <a:xfrm>
            <a:off x="140655" y="596437"/>
            <a:ext cx="8851876" cy="379809"/>
          </a:xfrm>
          <a:prstGeom prst="rect">
            <a:avLst/>
          </a:prstGeom>
        </p:spPr>
        <p:txBody>
          <a:bodyPr/>
          <a:lstStyle>
            <a:lvl1pPr algn="l" defTabSz="609555" rtl="0" eaLnBrk="1" latinLnBrk="0" hangingPunct="1">
              <a:lnSpc>
                <a:spcPct val="100000"/>
              </a:lnSpc>
              <a:spcBef>
                <a:spcPct val="0"/>
              </a:spcBef>
              <a:buNone/>
              <a:defRPr sz="2667" b="0" i="0" kern="1200">
                <a:solidFill>
                  <a:schemeClr val="accent5"/>
                </a:solidFill>
                <a:latin typeface="Helvetica Neue Light" charset="0"/>
                <a:ea typeface="Helvetica Neue Light" charset="0"/>
                <a:cs typeface="Helvetica Neue Light" charset="0"/>
              </a:defRPr>
            </a:lvl1pPr>
          </a:lstStyle>
          <a:p>
            <a:pPr>
              <a:defRPr/>
            </a:pPr>
            <a:r>
              <a:rPr lang="en-US" sz="2400" b="1" dirty="0">
                <a:solidFill>
                  <a:schemeClr val="tx1"/>
                </a:solidFill>
              </a:rPr>
              <a:t>Machine </a:t>
            </a:r>
            <a:r>
              <a:rPr lang="en-US" sz="2400" b="1" dirty="0" smtClean="0">
                <a:solidFill>
                  <a:schemeClr val="tx1"/>
                </a:solidFill>
              </a:rPr>
              <a:t>Learning in Data Science </a:t>
            </a:r>
            <a:r>
              <a:rPr lang="en-US" sz="2400" b="1" dirty="0" err="1" smtClean="0">
                <a:solidFill>
                  <a:schemeClr val="tx1"/>
                </a:solidFill>
              </a:rPr>
              <a:t>Echosystem</a:t>
            </a:r>
            <a:r>
              <a:rPr lang="mr-IN" sz="2400" b="1" dirty="0" smtClean="0">
                <a:solidFill>
                  <a:schemeClr val="tx1"/>
                </a:solidFill>
              </a:rPr>
              <a:t>…</a:t>
            </a:r>
            <a:r>
              <a:rPr lang="en-US" sz="2400" b="1" dirty="0">
                <a:solidFill>
                  <a:schemeClr val="tx1"/>
                </a:solidFill>
              </a:rPr>
              <a:t>.</a:t>
            </a:r>
          </a:p>
        </p:txBody>
      </p:sp>
      <p:sp>
        <p:nvSpPr>
          <p:cNvPr id="15" name="TextBox 14"/>
          <p:cNvSpPr txBox="1"/>
          <p:nvPr/>
        </p:nvSpPr>
        <p:spPr>
          <a:xfrm flipH="1">
            <a:off x="4179098" y="3474651"/>
            <a:ext cx="1040606" cy="323165"/>
          </a:xfrm>
          <a:prstGeom prst="rect">
            <a:avLst/>
          </a:prstGeom>
          <a:noFill/>
        </p:spPr>
        <p:txBody>
          <a:bodyPr>
            <a:spAutoFit/>
          </a:bodyPr>
          <a:lstStyle/>
          <a:p>
            <a:pPr>
              <a:defRPr/>
            </a:pPr>
            <a:r>
              <a:rPr lang="en-US" sz="1500" dirty="0">
                <a:solidFill>
                  <a:schemeClr val="bg1"/>
                </a:solidFill>
                <a:latin typeface="Helvetica Neue Light" charset="0"/>
                <a:ea typeface="Helvetica Neue Light" charset="0"/>
                <a:cs typeface="Helvetica Neue Light" charset="0"/>
              </a:rPr>
              <a:t>Unicorn</a:t>
            </a:r>
          </a:p>
        </p:txBody>
      </p:sp>
      <p:sp>
        <p:nvSpPr>
          <p:cNvPr id="20" name="TextBox 19"/>
          <p:cNvSpPr txBox="1"/>
          <p:nvPr/>
        </p:nvSpPr>
        <p:spPr>
          <a:xfrm flipH="1">
            <a:off x="4083218" y="4127341"/>
            <a:ext cx="1040606" cy="584775"/>
          </a:xfrm>
          <a:prstGeom prst="rect">
            <a:avLst/>
          </a:prstGeom>
          <a:noFill/>
        </p:spPr>
        <p:txBody>
          <a:bodyPr>
            <a:spAutoFit/>
          </a:bodyPr>
          <a:lstStyle/>
          <a:p>
            <a:pPr>
              <a:defRPr/>
            </a:pPr>
            <a:r>
              <a:rPr lang="en-US" b="1" dirty="0">
                <a:solidFill>
                  <a:srgbClr val="FFFF00"/>
                </a:solidFill>
                <a:latin typeface="Helvetica Neue Light" charset="0"/>
                <a:ea typeface="Helvetica Neue Light" charset="0"/>
                <a:cs typeface="Helvetica Neue Light" charset="0"/>
              </a:rPr>
              <a:t>Machine</a:t>
            </a:r>
          </a:p>
          <a:p>
            <a:pPr>
              <a:defRPr/>
            </a:pPr>
            <a:r>
              <a:rPr lang="en-US" b="1" dirty="0">
                <a:solidFill>
                  <a:srgbClr val="FFFF00"/>
                </a:solidFill>
                <a:latin typeface="Helvetica Neue Light" charset="0"/>
                <a:ea typeface="Helvetica Neue Light" charset="0"/>
                <a:cs typeface="Helvetica Neue Light" charset="0"/>
              </a:rPr>
              <a:t>Learning</a:t>
            </a:r>
          </a:p>
        </p:txBody>
      </p:sp>
      <p:sp>
        <p:nvSpPr>
          <p:cNvPr id="21" name="TextBox 20"/>
          <p:cNvSpPr txBox="1"/>
          <p:nvPr/>
        </p:nvSpPr>
        <p:spPr>
          <a:xfrm flipH="1">
            <a:off x="4906833" y="2919673"/>
            <a:ext cx="1088911" cy="323165"/>
          </a:xfrm>
          <a:prstGeom prst="rect">
            <a:avLst/>
          </a:prstGeom>
          <a:noFill/>
        </p:spPr>
        <p:txBody>
          <a:bodyPr wrap="square">
            <a:spAutoFit/>
          </a:bodyPr>
          <a:lstStyle/>
          <a:p>
            <a:pPr>
              <a:defRPr/>
            </a:pPr>
            <a:r>
              <a:rPr lang="en-US" sz="1500" b="1" dirty="0">
                <a:solidFill>
                  <a:schemeClr val="bg1"/>
                </a:solidFill>
                <a:latin typeface="Helvetica Neue Light" charset="0"/>
                <a:ea typeface="Helvetica Neue Light" charset="0"/>
                <a:cs typeface="Helvetica Neue Light" charset="0"/>
              </a:rPr>
              <a:t>Research</a:t>
            </a:r>
          </a:p>
        </p:txBody>
      </p:sp>
      <p:sp>
        <p:nvSpPr>
          <p:cNvPr id="22" name="TextBox 21"/>
          <p:cNvSpPr txBox="1"/>
          <p:nvPr/>
        </p:nvSpPr>
        <p:spPr>
          <a:xfrm flipH="1">
            <a:off x="3215750" y="2919673"/>
            <a:ext cx="1309041" cy="323165"/>
          </a:xfrm>
          <a:prstGeom prst="rect">
            <a:avLst/>
          </a:prstGeom>
          <a:noFill/>
        </p:spPr>
        <p:txBody>
          <a:bodyPr wrap="square">
            <a:spAutoFit/>
          </a:bodyPr>
          <a:lstStyle/>
          <a:p>
            <a:pPr>
              <a:defRPr/>
            </a:pPr>
            <a:r>
              <a:rPr lang="en-US" sz="1500" b="1" dirty="0">
                <a:solidFill>
                  <a:schemeClr val="bg1"/>
                </a:solidFill>
                <a:latin typeface="Helvetica Neue Light" charset="0"/>
                <a:ea typeface="Helvetica Neue Light" charset="0"/>
                <a:cs typeface="Helvetica Neue Light" charset="0"/>
              </a:rPr>
              <a:t>Engineering</a:t>
            </a:r>
          </a:p>
        </p:txBody>
      </p:sp>
      <p:sp>
        <p:nvSpPr>
          <p:cNvPr id="23" name="Shape 294"/>
          <p:cNvSpPr>
            <a:spLocks noChangeArrowheads="1"/>
          </p:cNvSpPr>
          <p:nvPr/>
        </p:nvSpPr>
        <p:spPr bwMode="auto">
          <a:xfrm>
            <a:off x="709144" y="3752731"/>
            <a:ext cx="1223963" cy="114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spcBef>
                <a:spcPct val="20000"/>
              </a:spcBef>
              <a:buClr>
                <a:schemeClr val="tx1"/>
              </a:buClr>
              <a:buFont typeface="Wingdings" charset="2"/>
              <a:buChar char="§"/>
              <a:defRPr sz="2000" b="1">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a:solidFill>
                  <a:schemeClr val="tx1"/>
                </a:solidFill>
                <a:latin typeface="Arial" charset="0"/>
                <a:ea typeface="ＭＳ Ｐゴシック" charset="-128"/>
              </a:defRPr>
            </a:lvl2pPr>
            <a:lvl3pPr marL="1143000" indent="-228600">
              <a:spcBef>
                <a:spcPct val="20000"/>
              </a:spcBef>
              <a:buClr>
                <a:schemeClr val="tx1"/>
              </a:buClr>
              <a:buChar char="•"/>
              <a:defRPr sz="1600">
                <a:solidFill>
                  <a:schemeClr val="tx1"/>
                </a:solidFill>
                <a:latin typeface="Arial" charset="0"/>
                <a:ea typeface="ＭＳ Ｐゴシック" charset="-128"/>
              </a:defRPr>
            </a:lvl3pPr>
            <a:lvl4pPr marL="1600200" indent="-228600">
              <a:spcBef>
                <a:spcPct val="20000"/>
              </a:spcBef>
              <a:buClr>
                <a:schemeClr val="tx1"/>
              </a:buClr>
              <a:buChar char="•"/>
              <a:defRPr sz="1400">
                <a:solidFill>
                  <a:schemeClr val="tx1"/>
                </a:solidFill>
                <a:latin typeface="Arial" charset="0"/>
                <a:ea typeface="ＭＳ Ｐゴシック" charset="-128"/>
              </a:defRPr>
            </a:lvl4pPr>
            <a:lvl5pPr marL="2057400" indent="-228600">
              <a:spcBef>
                <a:spcPct val="20000"/>
              </a:spcBef>
              <a:buClr>
                <a:schemeClr val="tx1"/>
              </a:buClr>
              <a:defRPr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9pPr>
          </a:lstStyle>
          <a:p>
            <a:pPr>
              <a:spcBef>
                <a:spcPct val="0"/>
              </a:spcBef>
              <a:buClrTx/>
              <a:buFontTx/>
              <a:buNone/>
            </a:pPr>
            <a:r>
              <a:rPr lang="en-US" altLang="x-none" sz="1200" b="0" dirty="0">
                <a:solidFill>
                  <a:schemeClr val="bg2"/>
                </a:solidFill>
                <a:latin typeface="Helvetica Neue Medium" charset="0"/>
                <a:sym typeface="Helvetica Neue Medium" charset="0"/>
              </a:rPr>
              <a:t>Scripting, SQL </a:t>
            </a:r>
          </a:p>
          <a:p>
            <a:pPr>
              <a:spcBef>
                <a:spcPct val="0"/>
              </a:spcBef>
              <a:buClrTx/>
              <a:buFontTx/>
              <a:buNone/>
            </a:pPr>
            <a:r>
              <a:rPr lang="en-US" altLang="x-none" sz="1200" b="0" dirty="0">
                <a:solidFill>
                  <a:schemeClr val="bg2"/>
                </a:solidFill>
                <a:latin typeface="Helvetica Neue Medium" charset="0"/>
                <a:sym typeface="Helvetica Neue Medium" charset="0"/>
              </a:rPr>
              <a:t>Python, R Scala</a:t>
            </a:r>
          </a:p>
          <a:p>
            <a:pPr>
              <a:spcBef>
                <a:spcPct val="0"/>
              </a:spcBef>
              <a:buClrTx/>
              <a:buFontTx/>
              <a:buNone/>
            </a:pPr>
            <a:r>
              <a:rPr lang="en-US" altLang="x-none" sz="1200" b="0" dirty="0">
                <a:solidFill>
                  <a:schemeClr val="bg2"/>
                </a:solidFill>
                <a:latin typeface="Helvetica Neue Medium" charset="0"/>
                <a:sym typeface="Helvetica Neue Medium" charset="0"/>
              </a:rPr>
              <a:t>Data Pipelines</a:t>
            </a:r>
          </a:p>
          <a:p>
            <a:pPr>
              <a:spcBef>
                <a:spcPct val="0"/>
              </a:spcBef>
              <a:buClrTx/>
              <a:buFontTx/>
              <a:buNone/>
            </a:pPr>
            <a:r>
              <a:rPr lang="en-US" altLang="x-none" sz="1200" b="0" dirty="0">
                <a:solidFill>
                  <a:schemeClr val="bg2"/>
                </a:solidFill>
                <a:latin typeface="Helvetica Neue Medium" charset="0"/>
                <a:sym typeface="Helvetica Neue Medium" charset="0"/>
              </a:rPr>
              <a:t>Big Data/ Apache Spark</a:t>
            </a:r>
            <a:endParaRPr lang="x-none" altLang="x-none" sz="1200" b="0" dirty="0">
              <a:solidFill>
                <a:schemeClr val="bg2"/>
              </a:solidFill>
              <a:latin typeface="Helvetica Neue Medium" charset="0"/>
              <a:sym typeface="Helvetica Neue Medium" charset="0"/>
            </a:endParaRPr>
          </a:p>
        </p:txBody>
      </p:sp>
      <p:sp>
        <p:nvSpPr>
          <p:cNvPr id="24" name="Shape 294"/>
          <p:cNvSpPr>
            <a:spLocks noChangeArrowheads="1"/>
          </p:cNvSpPr>
          <p:nvPr/>
        </p:nvSpPr>
        <p:spPr bwMode="auto">
          <a:xfrm>
            <a:off x="7321087" y="4484107"/>
            <a:ext cx="1255495" cy="39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spcBef>
                <a:spcPct val="20000"/>
              </a:spcBef>
              <a:buClr>
                <a:schemeClr val="tx1"/>
              </a:buClr>
              <a:buFont typeface="Wingdings" charset="2"/>
              <a:buChar char="§"/>
              <a:defRPr sz="2000" b="1">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a:solidFill>
                  <a:schemeClr val="tx1"/>
                </a:solidFill>
                <a:latin typeface="Arial" charset="0"/>
                <a:ea typeface="ＭＳ Ｐゴシック" charset="-128"/>
              </a:defRPr>
            </a:lvl2pPr>
            <a:lvl3pPr marL="1143000" indent="-228600">
              <a:spcBef>
                <a:spcPct val="20000"/>
              </a:spcBef>
              <a:buClr>
                <a:schemeClr val="tx1"/>
              </a:buClr>
              <a:buChar char="•"/>
              <a:defRPr sz="1600">
                <a:solidFill>
                  <a:schemeClr val="tx1"/>
                </a:solidFill>
                <a:latin typeface="Arial" charset="0"/>
                <a:ea typeface="ＭＳ Ｐゴシック" charset="-128"/>
              </a:defRPr>
            </a:lvl3pPr>
            <a:lvl4pPr marL="1600200" indent="-228600">
              <a:spcBef>
                <a:spcPct val="20000"/>
              </a:spcBef>
              <a:buClr>
                <a:schemeClr val="tx1"/>
              </a:buClr>
              <a:buChar char="•"/>
              <a:defRPr sz="1400">
                <a:solidFill>
                  <a:schemeClr val="tx1"/>
                </a:solidFill>
                <a:latin typeface="Arial" charset="0"/>
                <a:ea typeface="ＭＳ Ｐゴシック" charset="-128"/>
              </a:defRPr>
            </a:lvl4pPr>
            <a:lvl5pPr marL="2057400" indent="-228600">
              <a:spcBef>
                <a:spcPct val="20000"/>
              </a:spcBef>
              <a:buClr>
                <a:schemeClr val="tx1"/>
              </a:buClr>
              <a:defRPr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9pPr>
          </a:lstStyle>
          <a:p>
            <a:pPr>
              <a:spcBef>
                <a:spcPct val="0"/>
              </a:spcBef>
              <a:buClrTx/>
              <a:buFontTx/>
              <a:buNone/>
            </a:pPr>
            <a:r>
              <a:rPr lang="en-US" altLang="x-none" sz="1200" b="0" dirty="0">
                <a:solidFill>
                  <a:schemeClr val="bg2"/>
                </a:solidFill>
                <a:latin typeface="Helvetica Neue Medium" charset="0"/>
                <a:sym typeface="Helvetica Neue Medium" charset="0"/>
              </a:rPr>
              <a:t>Mathematics</a:t>
            </a:r>
          </a:p>
          <a:p>
            <a:pPr>
              <a:spcBef>
                <a:spcPct val="0"/>
              </a:spcBef>
              <a:buClrTx/>
              <a:buFontTx/>
              <a:buNone/>
            </a:pPr>
            <a:r>
              <a:rPr lang="en-US" altLang="x-none" sz="1200" b="0" dirty="0">
                <a:solidFill>
                  <a:schemeClr val="bg2"/>
                </a:solidFill>
                <a:latin typeface="Helvetica Neue Medium" charset="0"/>
                <a:sym typeface="Helvetica Neue Medium" charset="0"/>
              </a:rPr>
              <a:t>Computational</a:t>
            </a:r>
            <a:endParaRPr lang="x-none" altLang="x-none" sz="1200" b="0" dirty="0">
              <a:solidFill>
                <a:schemeClr val="bg2"/>
              </a:solidFill>
              <a:latin typeface="Helvetica Neue Medium" charset="0"/>
              <a:sym typeface="Helvetica Neue Medium" charset="0"/>
            </a:endParaRPr>
          </a:p>
        </p:txBody>
      </p:sp>
      <p:sp>
        <p:nvSpPr>
          <p:cNvPr id="25" name="Shape 294"/>
          <p:cNvSpPr>
            <a:spLocks noChangeArrowheads="1"/>
          </p:cNvSpPr>
          <p:nvPr/>
        </p:nvSpPr>
        <p:spPr bwMode="auto">
          <a:xfrm>
            <a:off x="6290159" y="1794316"/>
            <a:ext cx="2484174"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Domain Knowledge</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Supply Chain</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CRM</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Financials</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Networking</a:t>
            </a:r>
          </a:p>
        </p:txBody>
      </p:sp>
    </p:spTree>
    <p:extLst>
      <p:ext uri="{BB962C8B-B14F-4D97-AF65-F5344CB8AC3E}">
        <p14:creationId xmlns:p14="http://schemas.microsoft.com/office/powerpoint/2010/main" val="822784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Shajahan\My Documents\Downloads\Request-4-06 (1)\head out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1636" t="2141" r="1727"/>
          <a:stretch/>
        </p:blipFill>
        <p:spPr bwMode="auto">
          <a:xfrm>
            <a:off x="3010960" y="2184086"/>
            <a:ext cx="5334001" cy="3621175"/>
          </a:xfrm>
          <a:prstGeom prst="rect">
            <a:avLst/>
          </a:prstGeom>
          <a:noFill/>
        </p:spPr>
      </p:pic>
      <p:sp>
        <p:nvSpPr>
          <p:cNvPr id="4" name="Hexagon 3"/>
          <p:cNvSpPr/>
          <p:nvPr/>
        </p:nvSpPr>
        <p:spPr>
          <a:xfrm>
            <a:off x="4723164" y="2497014"/>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Alchemy</a:t>
            </a:r>
            <a:br>
              <a:rPr lang="en-GB" sz="900" dirty="0">
                <a:solidFill>
                  <a:schemeClr val="tx1"/>
                </a:solidFill>
              </a:rPr>
            </a:br>
            <a:r>
              <a:rPr lang="en-GB" sz="900" dirty="0">
                <a:solidFill>
                  <a:schemeClr val="tx1"/>
                </a:solidFill>
              </a:rPr>
              <a:t>Language</a:t>
            </a:r>
          </a:p>
        </p:txBody>
      </p:sp>
      <p:sp>
        <p:nvSpPr>
          <p:cNvPr id="6" name="Hexagon 5"/>
          <p:cNvSpPr/>
          <p:nvPr/>
        </p:nvSpPr>
        <p:spPr>
          <a:xfrm>
            <a:off x="5408634" y="2338267"/>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err="1">
                <a:solidFill>
                  <a:schemeClr val="tx1"/>
                </a:solidFill>
              </a:rPr>
              <a:t>Conversa</a:t>
            </a:r>
            <a:r>
              <a:rPr lang="en-GB" sz="900" dirty="0">
                <a:solidFill>
                  <a:schemeClr val="tx1"/>
                </a:solidFill>
              </a:rPr>
              <a:t>-</a:t>
            </a:r>
            <a:br>
              <a:rPr lang="en-GB" sz="900" dirty="0">
                <a:solidFill>
                  <a:schemeClr val="tx1"/>
                </a:solidFill>
              </a:rPr>
            </a:br>
            <a:r>
              <a:rPr lang="en-GB" sz="900" dirty="0" err="1">
                <a:solidFill>
                  <a:schemeClr val="tx1"/>
                </a:solidFill>
              </a:rPr>
              <a:t>tion</a:t>
            </a:r>
            <a:endParaRPr lang="en-GB" sz="900" dirty="0">
              <a:solidFill>
                <a:schemeClr val="tx1"/>
              </a:solidFill>
            </a:endParaRPr>
          </a:p>
        </p:txBody>
      </p:sp>
      <p:sp>
        <p:nvSpPr>
          <p:cNvPr id="7" name="Hexagon 6"/>
          <p:cNvSpPr/>
          <p:nvPr/>
        </p:nvSpPr>
        <p:spPr>
          <a:xfrm>
            <a:off x="6113409" y="2441189"/>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Dialog</a:t>
            </a:r>
          </a:p>
        </p:txBody>
      </p:sp>
      <p:sp>
        <p:nvSpPr>
          <p:cNvPr id="8" name="Hexagon 7"/>
          <p:cNvSpPr/>
          <p:nvPr/>
        </p:nvSpPr>
        <p:spPr>
          <a:xfrm>
            <a:off x="6715752" y="2731411"/>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Document</a:t>
            </a:r>
            <a:br>
              <a:rPr lang="en-GB" sz="900" dirty="0">
                <a:solidFill>
                  <a:schemeClr val="tx1"/>
                </a:solidFill>
              </a:rPr>
            </a:br>
            <a:r>
              <a:rPr lang="en-GB" sz="900" dirty="0">
                <a:solidFill>
                  <a:schemeClr val="tx1"/>
                </a:solidFill>
              </a:rPr>
              <a:t>Conversion</a:t>
            </a:r>
          </a:p>
        </p:txBody>
      </p:sp>
      <p:sp>
        <p:nvSpPr>
          <p:cNvPr id="9" name="Hexagon 8"/>
          <p:cNvSpPr/>
          <p:nvPr/>
        </p:nvSpPr>
        <p:spPr>
          <a:xfrm>
            <a:off x="7210838" y="3228106"/>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Language</a:t>
            </a:r>
            <a:br>
              <a:rPr lang="en-GB" sz="900" dirty="0">
                <a:solidFill>
                  <a:schemeClr val="tx1"/>
                </a:solidFill>
              </a:rPr>
            </a:br>
            <a:r>
              <a:rPr lang="en-GB" sz="900" dirty="0">
                <a:solidFill>
                  <a:schemeClr val="tx1"/>
                </a:solidFill>
              </a:rPr>
              <a:t>Translator</a:t>
            </a:r>
          </a:p>
        </p:txBody>
      </p:sp>
      <p:sp>
        <p:nvSpPr>
          <p:cNvPr id="11" name="Hexagon 10"/>
          <p:cNvSpPr/>
          <p:nvPr/>
        </p:nvSpPr>
        <p:spPr>
          <a:xfrm>
            <a:off x="7365959" y="3889642"/>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Natural</a:t>
            </a:r>
            <a:br>
              <a:rPr lang="en-GB" sz="900" dirty="0">
                <a:solidFill>
                  <a:schemeClr val="tx1"/>
                </a:solidFill>
              </a:rPr>
            </a:br>
            <a:r>
              <a:rPr lang="en-GB" sz="900" dirty="0">
                <a:solidFill>
                  <a:schemeClr val="tx1"/>
                </a:solidFill>
              </a:rPr>
              <a:t>Language</a:t>
            </a:r>
            <a:br>
              <a:rPr lang="en-GB" sz="900" dirty="0">
                <a:solidFill>
                  <a:schemeClr val="tx1"/>
                </a:solidFill>
              </a:rPr>
            </a:br>
            <a:r>
              <a:rPr lang="en-GB" sz="900" dirty="0">
                <a:solidFill>
                  <a:schemeClr val="tx1"/>
                </a:solidFill>
              </a:rPr>
              <a:t>Classifier</a:t>
            </a:r>
          </a:p>
        </p:txBody>
      </p:sp>
      <p:sp>
        <p:nvSpPr>
          <p:cNvPr id="12" name="Hexagon 11"/>
          <p:cNvSpPr/>
          <p:nvPr/>
        </p:nvSpPr>
        <p:spPr>
          <a:xfrm>
            <a:off x="7309424" y="4544251"/>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Natural</a:t>
            </a:r>
            <a:br>
              <a:rPr lang="en-GB" sz="900" dirty="0">
                <a:solidFill>
                  <a:schemeClr val="tx1"/>
                </a:solidFill>
              </a:rPr>
            </a:br>
            <a:r>
              <a:rPr lang="en-GB" sz="900" dirty="0">
                <a:solidFill>
                  <a:schemeClr val="tx1"/>
                </a:solidFill>
              </a:rPr>
              <a:t>Language</a:t>
            </a:r>
          </a:p>
          <a:p>
            <a:pPr algn="ctr">
              <a:lnSpc>
                <a:spcPct val="85000"/>
              </a:lnSpc>
            </a:pPr>
            <a:r>
              <a:rPr lang="en-GB" sz="900" dirty="0">
                <a:solidFill>
                  <a:schemeClr val="tx1"/>
                </a:solidFill>
              </a:rPr>
              <a:t>Under-</a:t>
            </a:r>
            <a:br>
              <a:rPr lang="en-GB" sz="900" dirty="0">
                <a:solidFill>
                  <a:schemeClr val="tx1"/>
                </a:solidFill>
              </a:rPr>
            </a:br>
            <a:r>
              <a:rPr lang="en-GB" sz="900" dirty="0">
                <a:solidFill>
                  <a:schemeClr val="tx1"/>
                </a:solidFill>
              </a:rPr>
              <a:t>standing</a:t>
            </a:r>
          </a:p>
        </p:txBody>
      </p:sp>
      <p:sp>
        <p:nvSpPr>
          <p:cNvPr id="13" name="Hexagon 12"/>
          <p:cNvSpPr/>
          <p:nvPr/>
        </p:nvSpPr>
        <p:spPr>
          <a:xfrm>
            <a:off x="6985289" y="5190672"/>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Personality</a:t>
            </a:r>
            <a:br>
              <a:rPr lang="en-GB" sz="900" dirty="0">
                <a:solidFill>
                  <a:schemeClr val="tx1"/>
                </a:solidFill>
              </a:rPr>
            </a:br>
            <a:r>
              <a:rPr lang="en-GB" sz="900" dirty="0">
                <a:solidFill>
                  <a:schemeClr val="tx1"/>
                </a:solidFill>
              </a:rPr>
              <a:t>Insights</a:t>
            </a:r>
          </a:p>
        </p:txBody>
      </p:sp>
      <p:sp>
        <p:nvSpPr>
          <p:cNvPr id="14" name="Hexagon 13"/>
          <p:cNvSpPr/>
          <p:nvPr/>
        </p:nvSpPr>
        <p:spPr>
          <a:xfrm>
            <a:off x="6211737" y="5152653"/>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Retrieve</a:t>
            </a:r>
            <a:br>
              <a:rPr lang="en-GB" sz="900" dirty="0">
                <a:solidFill>
                  <a:schemeClr val="tx1"/>
                </a:solidFill>
              </a:rPr>
            </a:br>
            <a:r>
              <a:rPr lang="en-GB" sz="900" dirty="0">
                <a:solidFill>
                  <a:schemeClr val="tx1"/>
                </a:solidFill>
              </a:rPr>
              <a:t>and Rank</a:t>
            </a:r>
          </a:p>
        </p:txBody>
      </p:sp>
      <p:sp>
        <p:nvSpPr>
          <p:cNvPr id="15" name="Hexagon 14"/>
          <p:cNvSpPr/>
          <p:nvPr/>
        </p:nvSpPr>
        <p:spPr>
          <a:xfrm>
            <a:off x="5462675" y="5131870"/>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Tone</a:t>
            </a:r>
            <a:br>
              <a:rPr lang="en-GB" sz="900" dirty="0">
                <a:solidFill>
                  <a:schemeClr val="tx1"/>
                </a:solidFill>
              </a:rPr>
            </a:br>
            <a:r>
              <a:rPr lang="en-GB" sz="900" dirty="0" err="1">
                <a:solidFill>
                  <a:schemeClr val="tx1"/>
                </a:solidFill>
              </a:rPr>
              <a:t>Analyzer</a:t>
            </a:r>
            <a:endParaRPr lang="en-GB" sz="900" dirty="0">
              <a:solidFill>
                <a:schemeClr val="tx1"/>
              </a:solidFill>
            </a:endParaRPr>
          </a:p>
        </p:txBody>
      </p:sp>
      <p:sp>
        <p:nvSpPr>
          <p:cNvPr id="16" name="Hexagon 15"/>
          <p:cNvSpPr/>
          <p:nvPr/>
        </p:nvSpPr>
        <p:spPr>
          <a:xfrm>
            <a:off x="4716830" y="5124943"/>
            <a:ext cx="712922" cy="614588"/>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Speech to</a:t>
            </a:r>
          </a:p>
          <a:p>
            <a:pPr algn="ctr">
              <a:lnSpc>
                <a:spcPct val="85000"/>
              </a:lnSpc>
            </a:pPr>
            <a:r>
              <a:rPr lang="en-GB" sz="900" dirty="0">
                <a:solidFill>
                  <a:schemeClr val="tx1"/>
                </a:solidFill>
              </a:rPr>
              <a:t>Text</a:t>
            </a:r>
          </a:p>
        </p:txBody>
      </p:sp>
      <p:sp>
        <p:nvSpPr>
          <p:cNvPr id="17" name="Hexagon 16"/>
          <p:cNvSpPr/>
          <p:nvPr/>
        </p:nvSpPr>
        <p:spPr>
          <a:xfrm>
            <a:off x="3765165" y="4497254"/>
            <a:ext cx="712922" cy="614588"/>
          </a:xfrm>
          <a:prstGeom prst="hexagon">
            <a:avLst/>
          </a:prstGeom>
          <a:noFill/>
          <a:ln w="9525">
            <a:solidFill>
              <a:srgbClr val="FFC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Visual</a:t>
            </a:r>
            <a:br>
              <a:rPr lang="en-GB" sz="900" dirty="0">
                <a:solidFill>
                  <a:schemeClr val="tx1"/>
                </a:solidFill>
              </a:rPr>
            </a:br>
            <a:r>
              <a:rPr lang="en-GB" sz="900" dirty="0">
                <a:solidFill>
                  <a:schemeClr val="tx1"/>
                </a:solidFill>
              </a:rPr>
              <a:t>Recognition</a:t>
            </a:r>
          </a:p>
        </p:txBody>
      </p:sp>
      <p:sp>
        <p:nvSpPr>
          <p:cNvPr id="19" name="Hexagon 18"/>
          <p:cNvSpPr/>
          <p:nvPr/>
        </p:nvSpPr>
        <p:spPr>
          <a:xfrm>
            <a:off x="3938351" y="5148418"/>
            <a:ext cx="712922" cy="614588"/>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Text to</a:t>
            </a:r>
            <a:br>
              <a:rPr lang="en-GB" sz="900" dirty="0">
                <a:solidFill>
                  <a:schemeClr val="tx1"/>
                </a:solidFill>
              </a:rPr>
            </a:br>
            <a:r>
              <a:rPr lang="en-GB" sz="900" dirty="0">
                <a:solidFill>
                  <a:schemeClr val="tx1"/>
                </a:solidFill>
              </a:rPr>
              <a:t>Speech</a:t>
            </a:r>
          </a:p>
        </p:txBody>
      </p:sp>
      <p:sp>
        <p:nvSpPr>
          <p:cNvPr id="20" name="Hexagon 19"/>
          <p:cNvSpPr/>
          <p:nvPr/>
        </p:nvSpPr>
        <p:spPr>
          <a:xfrm>
            <a:off x="3834435" y="3853600"/>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Alchemy-</a:t>
            </a:r>
            <a:br>
              <a:rPr lang="en-GB" sz="900" dirty="0">
                <a:solidFill>
                  <a:schemeClr val="tx1"/>
                </a:solidFill>
              </a:rPr>
            </a:br>
            <a:r>
              <a:rPr lang="en-GB" sz="900" dirty="0">
                <a:solidFill>
                  <a:schemeClr val="tx1"/>
                </a:solidFill>
              </a:rPr>
              <a:t>Data News</a:t>
            </a:r>
          </a:p>
        </p:txBody>
      </p:sp>
      <p:sp>
        <p:nvSpPr>
          <p:cNvPr id="21" name="Hexagon 20"/>
          <p:cNvSpPr/>
          <p:nvPr/>
        </p:nvSpPr>
        <p:spPr>
          <a:xfrm>
            <a:off x="3993762" y="3182234"/>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Discovery</a:t>
            </a:r>
          </a:p>
        </p:txBody>
      </p:sp>
      <p:sp>
        <p:nvSpPr>
          <p:cNvPr id="22" name="Hexagon 21"/>
          <p:cNvSpPr/>
          <p:nvPr/>
        </p:nvSpPr>
        <p:spPr>
          <a:xfrm>
            <a:off x="4734980" y="3182234"/>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Discovery</a:t>
            </a:r>
            <a:br>
              <a:rPr lang="en-GB" sz="900" dirty="0">
                <a:solidFill>
                  <a:schemeClr val="tx1"/>
                </a:solidFill>
              </a:rPr>
            </a:br>
            <a:r>
              <a:rPr lang="en-GB" sz="900" dirty="0">
                <a:solidFill>
                  <a:schemeClr val="tx1"/>
                </a:solidFill>
              </a:rPr>
              <a:t>News</a:t>
            </a:r>
          </a:p>
        </p:txBody>
      </p:sp>
      <p:sp>
        <p:nvSpPr>
          <p:cNvPr id="23" name="Hexagon 22"/>
          <p:cNvSpPr/>
          <p:nvPr/>
        </p:nvSpPr>
        <p:spPr>
          <a:xfrm>
            <a:off x="4472045" y="4468101"/>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err="1">
                <a:solidFill>
                  <a:schemeClr val="tx1"/>
                </a:solidFill>
              </a:rPr>
              <a:t>Tradeoff</a:t>
            </a:r>
            <a:r>
              <a:rPr lang="en-GB" sz="900" dirty="0">
                <a:solidFill>
                  <a:schemeClr val="tx1"/>
                </a:solidFill>
              </a:rPr>
              <a:t/>
            </a:r>
            <a:br>
              <a:rPr lang="en-GB" sz="900" dirty="0">
                <a:solidFill>
                  <a:schemeClr val="tx1"/>
                </a:solidFill>
              </a:rPr>
            </a:br>
            <a:r>
              <a:rPr lang="en-GB" sz="900" dirty="0">
                <a:solidFill>
                  <a:schemeClr val="tx1"/>
                </a:solidFill>
              </a:rPr>
              <a:t>Analytics</a:t>
            </a:r>
          </a:p>
        </p:txBody>
      </p:sp>
      <p:sp>
        <p:nvSpPr>
          <p:cNvPr id="24" name="Hexagon 23"/>
          <p:cNvSpPr/>
          <p:nvPr/>
        </p:nvSpPr>
        <p:spPr>
          <a:xfrm>
            <a:off x="361740" y="4344265"/>
            <a:ext cx="477280" cy="404452"/>
          </a:xfrm>
          <a:prstGeom prst="hexagon">
            <a:avLst/>
          </a:prstGeom>
          <a:noFill/>
          <a:ln w="9525">
            <a:solidFill>
              <a:srgbClr val="FFC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25" name="TextBox 24"/>
          <p:cNvSpPr txBox="1"/>
          <p:nvPr/>
        </p:nvSpPr>
        <p:spPr>
          <a:xfrm>
            <a:off x="1039016" y="3476992"/>
            <a:ext cx="694101" cy="246221"/>
          </a:xfrm>
          <a:prstGeom prst="rect">
            <a:avLst/>
          </a:prstGeom>
          <a:noFill/>
        </p:spPr>
        <p:txBody>
          <a:bodyPr wrap="none" lIns="0" tIns="0" rIns="0" bIns="0" rtlCol="0">
            <a:spAutoFit/>
          </a:bodyPr>
          <a:lstStyle/>
          <a:p>
            <a:r>
              <a:rPr lang="en-US" dirty="0">
                <a:solidFill>
                  <a:schemeClr val="bg2"/>
                </a:solidFill>
              </a:rPr>
              <a:t>Speech</a:t>
            </a:r>
          </a:p>
        </p:txBody>
      </p:sp>
      <p:sp>
        <p:nvSpPr>
          <p:cNvPr id="30" name="TextBox 29"/>
          <p:cNvSpPr txBox="1"/>
          <p:nvPr/>
        </p:nvSpPr>
        <p:spPr>
          <a:xfrm>
            <a:off x="993790" y="4439983"/>
            <a:ext cx="556243" cy="246221"/>
          </a:xfrm>
          <a:prstGeom prst="rect">
            <a:avLst/>
          </a:prstGeom>
          <a:noFill/>
        </p:spPr>
        <p:txBody>
          <a:bodyPr wrap="none" lIns="0" tIns="0" rIns="0" bIns="0" rtlCol="0">
            <a:spAutoFit/>
          </a:bodyPr>
          <a:lstStyle/>
          <a:p>
            <a:r>
              <a:rPr lang="en-US" dirty="0">
                <a:solidFill>
                  <a:schemeClr val="bg2"/>
                </a:solidFill>
              </a:rPr>
              <a:t>Vision</a:t>
            </a:r>
          </a:p>
        </p:txBody>
      </p:sp>
      <p:sp>
        <p:nvSpPr>
          <p:cNvPr id="31" name="TextBox 30"/>
          <p:cNvSpPr txBox="1"/>
          <p:nvPr/>
        </p:nvSpPr>
        <p:spPr>
          <a:xfrm>
            <a:off x="966201" y="5400671"/>
            <a:ext cx="1197444" cy="246221"/>
          </a:xfrm>
          <a:prstGeom prst="rect">
            <a:avLst/>
          </a:prstGeom>
          <a:noFill/>
        </p:spPr>
        <p:txBody>
          <a:bodyPr wrap="none" lIns="0" tIns="0" rIns="0" bIns="0" rtlCol="0">
            <a:spAutoFit/>
          </a:bodyPr>
          <a:lstStyle/>
          <a:p>
            <a:r>
              <a:rPr lang="en-US" dirty="0">
                <a:solidFill>
                  <a:schemeClr val="bg2"/>
                </a:solidFill>
              </a:rPr>
              <a:t>Data Insights</a:t>
            </a:r>
          </a:p>
        </p:txBody>
      </p:sp>
      <p:sp>
        <p:nvSpPr>
          <p:cNvPr id="32" name="TextBox 31"/>
          <p:cNvSpPr txBox="1"/>
          <p:nvPr/>
        </p:nvSpPr>
        <p:spPr>
          <a:xfrm>
            <a:off x="993697" y="2529757"/>
            <a:ext cx="910506" cy="246221"/>
          </a:xfrm>
          <a:prstGeom prst="rect">
            <a:avLst/>
          </a:prstGeom>
          <a:noFill/>
        </p:spPr>
        <p:txBody>
          <a:bodyPr wrap="none" lIns="0" tIns="0" rIns="0" bIns="0" rtlCol="0">
            <a:spAutoFit/>
          </a:bodyPr>
          <a:lstStyle/>
          <a:p>
            <a:r>
              <a:rPr lang="en-US" dirty="0">
                <a:solidFill>
                  <a:schemeClr val="bg2"/>
                </a:solidFill>
              </a:rPr>
              <a:t>Language</a:t>
            </a:r>
          </a:p>
        </p:txBody>
      </p:sp>
      <p:sp>
        <p:nvSpPr>
          <p:cNvPr id="36" name="Hexagon 35"/>
          <p:cNvSpPr/>
          <p:nvPr/>
        </p:nvSpPr>
        <p:spPr>
          <a:xfrm>
            <a:off x="361740" y="3397877"/>
            <a:ext cx="477280" cy="404452"/>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37" name="Hexagon 36"/>
          <p:cNvSpPr/>
          <p:nvPr/>
        </p:nvSpPr>
        <p:spPr>
          <a:xfrm>
            <a:off x="391332" y="2465272"/>
            <a:ext cx="477280" cy="404452"/>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38" name="Hexagon 37"/>
          <p:cNvSpPr/>
          <p:nvPr/>
        </p:nvSpPr>
        <p:spPr>
          <a:xfrm>
            <a:off x="350939" y="5321554"/>
            <a:ext cx="477280" cy="404452"/>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grpSp>
        <p:nvGrpSpPr>
          <p:cNvPr id="33" name="Group 32"/>
          <p:cNvGrpSpPr/>
          <p:nvPr/>
        </p:nvGrpSpPr>
        <p:grpSpPr>
          <a:xfrm>
            <a:off x="5096898" y="3888160"/>
            <a:ext cx="1984478" cy="558815"/>
            <a:chOff x="2436535" y="492441"/>
            <a:chExt cx="1984478" cy="558815"/>
          </a:xfrm>
        </p:grpSpPr>
        <p:sp>
          <p:nvSpPr>
            <p:cNvPr id="34" name="Rectangle 33"/>
            <p:cNvSpPr/>
            <p:nvPr/>
          </p:nvSpPr>
          <p:spPr>
            <a:xfrm>
              <a:off x="2436535" y="492441"/>
              <a:ext cx="1984478" cy="558815"/>
            </a:xfrm>
            <a:prstGeom prst="rect">
              <a:avLst/>
            </a:prstGeom>
            <a:blipFill rotWithShape="0">
              <a:blip r:embed="rId3"/>
              <a:stretch>
                <a:fillRect/>
              </a:stretch>
            </a:blip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35" name="Rectangle 34"/>
            <p:cNvSpPr/>
            <p:nvPr/>
          </p:nvSpPr>
          <p:spPr>
            <a:xfrm>
              <a:off x="2436535" y="492441"/>
              <a:ext cx="1984478" cy="5588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algn="ctr" defTabSz="1066800">
                <a:lnSpc>
                  <a:spcPct val="90000"/>
                </a:lnSpc>
                <a:spcAft>
                  <a:spcPct val="35000"/>
                </a:spcAft>
              </a:pPr>
              <a:endParaRPr lang="en-US" sz="2400" b="1" dirty="0">
                <a:solidFill>
                  <a:srgbClr val="000000">
                    <a:hueOff val="0"/>
                    <a:satOff val="0"/>
                    <a:lumOff val="0"/>
                    <a:alphaOff val="0"/>
                  </a:srgbClr>
                </a:solidFill>
                <a:latin typeface="Arial"/>
                <a:ea typeface="ＭＳ Ｐゴシック"/>
              </a:endParaRPr>
            </a:p>
          </p:txBody>
        </p:sp>
      </p:grpSp>
      <p:sp>
        <p:nvSpPr>
          <p:cNvPr id="41" name="Rectangle 40"/>
          <p:cNvSpPr/>
          <p:nvPr/>
        </p:nvSpPr>
        <p:spPr>
          <a:xfrm>
            <a:off x="39560" y="1369948"/>
            <a:ext cx="7797581" cy="5675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algn="ctr" defTabSz="1778000">
              <a:lnSpc>
                <a:spcPct val="90000"/>
              </a:lnSpc>
              <a:spcAft>
                <a:spcPct val="35000"/>
              </a:spcAft>
            </a:pPr>
            <a:r>
              <a:rPr lang="en-US" sz="2800" dirty="0">
                <a:solidFill>
                  <a:schemeClr val="tx1"/>
                </a:solidFill>
                <a:latin typeface="Arial"/>
                <a:ea typeface="ＭＳ Ｐゴシック"/>
              </a:rPr>
              <a:t>Data + Algorithms = Scored AI Models</a:t>
            </a:r>
          </a:p>
        </p:txBody>
      </p:sp>
      <p:sp>
        <p:nvSpPr>
          <p:cNvPr id="45" name="Title 1"/>
          <p:cNvSpPr txBox="1">
            <a:spLocks/>
          </p:cNvSpPr>
          <p:nvPr/>
        </p:nvSpPr>
        <p:spPr bwMode="auto">
          <a:xfrm>
            <a:off x="236491" y="631211"/>
            <a:ext cx="7908809" cy="403098"/>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34274" rIns="68546" bIns="34274"/>
          <a:lstStyle>
            <a:lvl1pPr algn="l" rtl="0" eaLnBrk="1" fontAlgn="base" hangingPunct="1">
              <a:spcBef>
                <a:spcPct val="0"/>
              </a:spcBef>
              <a:spcAft>
                <a:spcPct val="0"/>
              </a:spcAft>
              <a:defRPr sz="3200" b="1">
                <a:solidFill>
                  <a:schemeClr val="tx1"/>
                </a:solidFill>
                <a:latin typeface="+mj-lt"/>
                <a:ea typeface="+mj-ea"/>
                <a:cs typeface="ＭＳ Ｐゴシック" charset="0"/>
              </a:defRPr>
            </a:lvl1pPr>
            <a:lvl2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5pPr>
            <a:lvl6pPr marL="609298" algn="l" rtl="0" eaLnBrk="1" fontAlgn="base" hangingPunct="1">
              <a:spcBef>
                <a:spcPct val="0"/>
              </a:spcBef>
              <a:spcAft>
                <a:spcPct val="0"/>
              </a:spcAft>
              <a:defRPr sz="2900">
                <a:solidFill>
                  <a:schemeClr val="tx1"/>
                </a:solidFill>
                <a:latin typeface="Arial" charset="0"/>
                <a:ea typeface="ＭＳ Ｐゴシック" charset="0"/>
              </a:defRPr>
            </a:lvl6pPr>
            <a:lvl7pPr marL="1218595" algn="l" rtl="0" eaLnBrk="1" fontAlgn="base" hangingPunct="1">
              <a:spcBef>
                <a:spcPct val="0"/>
              </a:spcBef>
              <a:spcAft>
                <a:spcPct val="0"/>
              </a:spcAft>
              <a:defRPr sz="2900">
                <a:solidFill>
                  <a:schemeClr val="tx1"/>
                </a:solidFill>
                <a:latin typeface="Arial" charset="0"/>
                <a:ea typeface="ＭＳ Ｐゴシック" charset="0"/>
              </a:defRPr>
            </a:lvl7pPr>
            <a:lvl8pPr marL="1827892" algn="l" rtl="0" eaLnBrk="1" fontAlgn="base" hangingPunct="1">
              <a:spcBef>
                <a:spcPct val="0"/>
              </a:spcBef>
              <a:spcAft>
                <a:spcPct val="0"/>
              </a:spcAft>
              <a:defRPr sz="2900">
                <a:solidFill>
                  <a:schemeClr val="tx1"/>
                </a:solidFill>
                <a:latin typeface="Arial" charset="0"/>
                <a:ea typeface="ＭＳ Ｐゴシック" charset="0"/>
              </a:defRPr>
            </a:lvl8pPr>
            <a:lvl9pPr marL="2437187" algn="l" rtl="0" eaLnBrk="1" fontAlgn="base" hangingPunct="1">
              <a:spcBef>
                <a:spcPct val="0"/>
              </a:spcBef>
              <a:spcAft>
                <a:spcPct val="0"/>
              </a:spcAft>
              <a:defRPr sz="2900">
                <a:solidFill>
                  <a:schemeClr val="tx1"/>
                </a:solidFill>
                <a:latin typeface="Arial" charset="0"/>
                <a:ea typeface="ＭＳ Ｐゴシック" charset="0"/>
              </a:defRPr>
            </a:lvl9pPr>
          </a:lstStyle>
          <a:p>
            <a:pPr defTabSz="514350">
              <a:defRPr/>
            </a:pPr>
            <a:r>
              <a:rPr lang="en-US" sz="2400" dirty="0"/>
              <a:t>Machine Learning = Artificial Intelligence???</a:t>
            </a:r>
          </a:p>
        </p:txBody>
      </p:sp>
      <p:sp>
        <p:nvSpPr>
          <p:cNvPr id="5" name="Right Brace 4"/>
          <p:cNvSpPr/>
          <p:nvPr/>
        </p:nvSpPr>
        <p:spPr>
          <a:xfrm>
            <a:off x="2323201" y="2365849"/>
            <a:ext cx="518317" cy="3257646"/>
          </a:xfrm>
          <a:prstGeom prst="rightBrace">
            <a:avLst>
              <a:gd name="adj1" fmla="val 8333"/>
              <a:gd name="adj2" fmla="val 53238"/>
            </a:avLst>
          </a:prstGeom>
          <a:ln w="57150">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2816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620619"/>
            <a:ext cx="8545512" cy="501650"/>
          </a:xfrm>
        </p:spPr>
        <p:txBody>
          <a:bodyPr/>
          <a:lstStyle/>
          <a:p>
            <a:r>
              <a:rPr lang="en-US" dirty="0" smtClean="0"/>
              <a:t>Understanding </a:t>
            </a:r>
            <a:r>
              <a:rPr lang="en-US" dirty="0"/>
              <a:t>AI, ML &amp; DL Relationship</a:t>
            </a:r>
            <a:r>
              <a:rPr lang="mr-IN" dirty="0"/>
              <a:t>…</a:t>
            </a:r>
            <a:endParaRPr lang="en-US" dirty="0"/>
          </a:p>
        </p:txBody>
      </p:sp>
      <p:sp>
        <p:nvSpPr>
          <p:cNvPr id="4" name="Oval 3"/>
          <p:cNvSpPr/>
          <p:nvPr/>
        </p:nvSpPr>
        <p:spPr>
          <a:xfrm>
            <a:off x="360830" y="1707775"/>
            <a:ext cx="8258734" cy="480060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AI</a:t>
            </a:r>
          </a:p>
        </p:txBody>
      </p:sp>
      <p:sp>
        <p:nvSpPr>
          <p:cNvPr id="5" name="Oval 4"/>
          <p:cNvSpPr/>
          <p:nvPr/>
        </p:nvSpPr>
        <p:spPr>
          <a:xfrm>
            <a:off x="2151529" y="2882152"/>
            <a:ext cx="5813611" cy="33528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31878" y="4248953"/>
            <a:ext cx="3276599" cy="1573304"/>
          </a:xfrm>
          <a:prstGeom prst="ellips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47259" y="2313357"/>
            <a:ext cx="3034554" cy="830997"/>
          </a:xfrm>
          <a:prstGeom prst="rect">
            <a:avLst/>
          </a:prstGeom>
          <a:noFill/>
        </p:spPr>
        <p:txBody>
          <a:bodyPr wrap="square" rtlCol="0">
            <a:spAutoFit/>
          </a:bodyPr>
          <a:lstStyle/>
          <a:p>
            <a:r>
              <a:rPr lang="en-US" sz="2400" b="1" dirty="0" smtClean="0">
                <a:solidFill>
                  <a:schemeClr val="bg1"/>
                </a:solidFill>
              </a:rPr>
              <a:t>Artificial Intelligence</a:t>
            </a:r>
            <a:endParaRPr lang="en-US" sz="2400" b="1" dirty="0">
              <a:solidFill>
                <a:schemeClr val="bg1"/>
              </a:solidFill>
            </a:endParaRPr>
          </a:p>
        </p:txBody>
      </p:sp>
      <p:sp>
        <p:nvSpPr>
          <p:cNvPr id="8" name="TextBox 7"/>
          <p:cNvSpPr txBox="1"/>
          <p:nvPr/>
        </p:nvSpPr>
        <p:spPr>
          <a:xfrm>
            <a:off x="3426764" y="3417956"/>
            <a:ext cx="2478752" cy="830997"/>
          </a:xfrm>
          <a:prstGeom prst="rect">
            <a:avLst/>
          </a:prstGeom>
          <a:noFill/>
        </p:spPr>
        <p:txBody>
          <a:bodyPr wrap="square" rtlCol="0">
            <a:spAutoFit/>
          </a:bodyPr>
          <a:lstStyle/>
          <a:p>
            <a:r>
              <a:rPr lang="en-US" sz="2400" b="1" dirty="0" smtClean="0">
                <a:solidFill>
                  <a:schemeClr val="bg1"/>
                </a:solidFill>
              </a:rPr>
              <a:t>Machine Learning</a:t>
            </a:r>
            <a:endParaRPr lang="en-US" sz="2400" b="1" dirty="0">
              <a:solidFill>
                <a:schemeClr val="bg1"/>
              </a:solidFill>
            </a:endParaRPr>
          </a:p>
        </p:txBody>
      </p:sp>
      <p:sp>
        <p:nvSpPr>
          <p:cNvPr id="9" name="TextBox 8"/>
          <p:cNvSpPr txBox="1"/>
          <p:nvPr/>
        </p:nvSpPr>
        <p:spPr>
          <a:xfrm>
            <a:off x="4940668" y="4571998"/>
            <a:ext cx="2234456" cy="830997"/>
          </a:xfrm>
          <a:prstGeom prst="rect">
            <a:avLst/>
          </a:prstGeom>
          <a:noFill/>
        </p:spPr>
        <p:txBody>
          <a:bodyPr wrap="square" rtlCol="0">
            <a:spAutoFit/>
          </a:bodyPr>
          <a:lstStyle/>
          <a:p>
            <a:r>
              <a:rPr lang="en-US" sz="2400" b="1" dirty="0" smtClean="0">
                <a:solidFill>
                  <a:schemeClr val="bg1"/>
                </a:solidFill>
              </a:rPr>
              <a:t>Deep Learning</a:t>
            </a:r>
            <a:endParaRPr lang="en-US" sz="2400" b="1" dirty="0">
              <a:solidFill>
                <a:schemeClr val="bg1"/>
              </a:solidFill>
            </a:endParaRPr>
          </a:p>
        </p:txBody>
      </p:sp>
    </p:spTree>
    <p:extLst>
      <p:ext uri="{BB962C8B-B14F-4D97-AF65-F5344CB8AC3E}">
        <p14:creationId xmlns:p14="http://schemas.microsoft.com/office/powerpoint/2010/main" val="157980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5113" y="593725"/>
            <a:ext cx="8545512" cy="561820"/>
          </a:xfrm>
        </p:spPr>
        <p:txBody>
          <a:bodyPr/>
          <a:lstStyle/>
          <a:p>
            <a:r>
              <a:rPr lang="en-US" altLang="en-US" dirty="0" smtClean="0">
                <a:solidFill>
                  <a:schemeClr val="tx1"/>
                </a:solidFill>
              </a:rPr>
              <a:t>Methodology to create Machine Learning Model</a:t>
            </a:r>
            <a:endParaRPr lang="en-US" sz="1800" b="0" dirty="0">
              <a:solidFill>
                <a:schemeClr val="tx1"/>
              </a:solidFill>
            </a:endParaRPr>
          </a:p>
        </p:txBody>
      </p:sp>
      <p:grpSp>
        <p:nvGrpSpPr>
          <p:cNvPr id="37" name="Group 36"/>
          <p:cNvGrpSpPr/>
          <p:nvPr/>
        </p:nvGrpSpPr>
        <p:grpSpPr>
          <a:xfrm>
            <a:off x="904875" y="1674067"/>
            <a:ext cx="7324725" cy="4391098"/>
            <a:chOff x="904875" y="1743075"/>
            <a:chExt cx="7467600" cy="4476750"/>
          </a:xfrm>
        </p:grpSpPr>
        <p:pic>
          <p:nvPicPr>
            <p:cNvPr id="17" name="Picture 47" descr="PE0156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05" y="3011572"/>
              <a:ext cx="2057400"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86025"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Business understanding</a:t>
              </a:r>
            </a:p>
          </p:txBody>
        </p:sp>
        <p:sp>
          <p:nvSpPr>
            <p:cNvPr id="10" name="Rectangle 9"/>
            <p:cNvSpPr/>
            <p:nvPr/>
          </p:nvSpPr>
          <p:spPr>
            <a:xfrm>
              <a:off x="5257800"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Analytic approach</a:t>
              </a:r>
            </a:p>
          </p:txBody>
        </p:sp>
        <p:sp>
          <p:nvSpPr>
            <p:cNvPr id="11" name="Rectangle 10"/>
            <p:cNvSpPr/>
            <p:nvPr/>
          </p:nvSpPr>
          <p:spPr>
            <a:xfrm>
              <a:off x="6781800"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requirements</a:t>
              </a:r>
            </a:p>
          </p:txBody>
        </p:sp>
        <p:sp>
          <p:nvSpPr>
            <p:cNvPr id="12" name="Rectangle 11"/>
            <p:cNvSpPr/>
            <p:nvPr/>
          </p:nvSpPr>
          <p:spPr>
            <a:xfrm>
              <a:off x="6781800" y="3729038"/>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collection</a:t>
              </a:r>
            </a:p>
          </p:txBody>
        </p:sp>
        <p:sp>
          <p:nvSpPr>
            <p:cNvPr id="13" name="Rectangle 12"/>
            <p:cNvSpPr/>
            <p:nvPr/>
          </p:nvSpPr>
          <p:spPr>
            <a:xfrm>
              <a:off x="6781800" y="46482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understanding</a:t>
              </a:r>
            </a:p>
          </p:txBody>
        </p:sp>
        <p:sp>
          <p:nvSpPr>
            <p:cNvPr id="14" name="Rectangle 13"/>
            <p:cNvSpPr/>
            <p:nvPr/>
          </p:nvSpPr>
          <p:spPr>
            <a:xfrm>
              <a:off x="5267325"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preparation</a:t>
              </a:r>
            </a:p>
          </p:txBody>
        </p:sp>
        <p:sp>
          <p:nvSpPr>
            <p:cNvPr id="18" name="Rectangle 17"/>
            <p:cNvSpPr/>
            <p:nvPr/>
          </p:nvSpPr>
          <p:spPr>
            <a:xfrm>
              <a:off x="904875" y="465772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Evaluation</a:t>
              </a:r>
            </a:p>
          </p:txBody>
        </p:sp>
        <p:sp>
          <p:nvSpPr>
            <p:cNvPr id="19" name="Rectangle 18"/>
            <p:cNvSpPr/>
            <p:nvPr/>
          </p:nvSpPr>
          <p:spPr>
            <a:xfrm>
              <a:off x="904875" y="37338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Deployment</a:t>
              </a:r>
            </a:p>
          </p:txBody>
        </p:sp>
        <p:sp>
          <p:nvSpPr>
            <p:cNvPr id="20" name="Rectangle 19"/>
            <p:cNvSpPr/>
            <p:nvPr/>
          </p:nvSpPr>
          <p:spPr>
            <a:xfrm>
              <a:off x="904875"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Feedback</a:t>
              </a:r>
            </a:p>
          </p:txBody>
        </p:sp>
        <p:grpSp>
          <p:nvGrpSpPr>
            <p:cNvPr id="21" name="Group 20"/>
            <p:cNvGrpSpPr/>
            <p:nvPr/>
          </p:nvGrpSpPr>
          <p:grpSpPr>
            <a:xfrm>
              <a:off x="3514726" y="2628900"/>
              <a:ext cx="2409824" cy="2409824"/>
              <a:chOff x="3371851" y="2343150"/>
              <a:chExt cx="2409824" cy="2409824"/>
            </a:xfrm>
            <a:effectLst/>
          </p:grpSpPr>
          <p:sp>
            <p:nvSpPr>
              <p:cNvPr id="22" name="Oval 21"/>
              <p:cNvSpPr/>
              <p:nvPr/>
            </p:nvSpPr>
            <p:spPr>
              <a:xfrm>
                <a:off x="3371851" y="2343150"/>
                <a:ext cx="2409824" cy="2409824"/>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67100" y="3802846"/>
                <a:ext cx="2219326" cy="830997"/>
              </a:xfrm>
              <a:prstGeom prst="rect">
                <a:avLst/>
              </a:prstGeom>
              <a:noFill/>
              <a:ln w="19050">
                <a:noFill/>
              </a:ln>
            </p:spPr>
            <p:txBody>
              <a:bodyPr wrap="square" rtlCol="0">
                <a:spAutoFit/>
              </a:bodyPr>
              <a:lstStyle/>
              <a:p>
                <a:pPr algn="ctr"/>
                <a:r>
                  <a:rPr lang="en-US" sz="1200" b="1" dirty="0"/>
                  <a:t>Data Scientist/</a:t>
                </a:r>
                <a:br>
                  <a:rPr lang="en-US" sz="1200" b="1" dirty="0"/>
                </a:br>
                <a:r>
                  <a:rPr lang="en-US" sz="1200" b="1" dirty="0"/>
                  <a:t>Data Engineer</a:t>
                </a:r>
              </a:p>
              <a:p>
                <a:pPr algn="ctr"/>
                <a:r>
                  <a:rPr lang="en-US" sz="1200" dirty="0"/>
                  <a:t>Statistician</a:t>
                </a:r>
              </a:p>
              <a:p>
                <a:pPr algn="ctr"/>
                <a:r>
                  <a:rPr lang="en-US" sz="1200" dirty="0"/>
                  <a:t>Domain Expert</a:t>
                </a:r>
              </a:p>
            </p:txBody>
          </p:sp>
          <p:pic>
            <p:nvPicPr>
              <p:cNvPr id="55297" name="Picture 1" descr="C:\Users\ITSOUSER\Documents\CURRENT PROJECTS\WR1193955BL-refresh powerpoint\Colleagues.png"/>
              <p:cNvPicPr>
                <a:picLocks noChangeAspect="1" noChangeArrowheads="1"/>
              </p:cNvPicPr>
              <p:nvPr/>
            </p:nvPicPr>
            <p:blipFill>
              <a:blip r:embed="rId4"/>
              <a:srcRect/>
              <a:stretch>
                <a:fillRect/>
              </a:stretch>
            </p:blipFill>
            <p:spPr bwMode="auto">
              <a:xfrm>
                <a:off x="4162961" y="2595563"/>
                <a:ext cx="855735" cy="1181729"/>
              </a:xfrm>
              <a:prstGeom prst="rect">
                <a:avLst/>
              </a:prstGeom>
              <a:noFill/>
            </p:spPr>
          </p:pic>
        </p:grpSp>
        <p:cxnSp>
          <p:nvCxnSpPr>
            <p:cNvPr id="25" name="Straight Arrow Connector 24"/>
            <p:cNvCxnSpPr>
              <a:stCxn id="7" idx="3"/>
            </p:cNvCxnSpPr>
            <p:nvPr/>
          </p:nvCxnSpPr>
          <p:spPr>
            <a:xfrm flipV="1">
              <a:off x="4076700" y="1990725"/>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400925" y="33337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381875" y="42481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810500" y="332422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820025" y="42576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095750" y="6019800"/>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685925" y="4248150"/>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1695450" y="33432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114800" y="5848350"/>
              <a:ext cx="112395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10" idx="3"/>
              <a:endCxn id="11" idx="0"/>
            </p:cNvCxnSpPr>
            <p:nvPr/>
          </p:nvCxnSpPr>
          <p:spPr>
            <a:xfrm>
              <a:off x="6848475" y="2005013"/>
              <a:ext cx="728663" cy="804862"/>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13" idx="2"/>
              <a:endCxn id="14" idx="3"/>
            </p:cNvCxnSpPr>
            <p:nvPr/>
          </p:nvCxnSpPr>
          <p:spPr>
            <a:xfrm rot="5400000">
              <a:off x="6824663" y="5205412"/>
              <a:ext cx="785813" cy="71913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p:nvPr/>
          </p:nvCxnSpPr>
          <p:spPr>
            <a:xfrm rot="5400000" flipH="1" flipV="1">
              <a:off x="5550695" y="4474370"/>
              <a:ext cx="1704974" cy="719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8" name="Curved Connector 57"/>
            <p:cNvCxnSpPr>
              <a:stCxn id="18" idx="2"/>
              <a:endCxn id="15" idx="1"/>
            </p:cNvCxnSpPr>
            <p:nvPr/>
          </p:nvCxnSpPr>
          <p:spPr>
            <a:xfrm rot="16200000" flipH="1">
              <a:off x="1719262" y="5162550"/>
              <a:ext cx="776288" cy="81438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p:nvPr/>
          </p:nvCxnSpPr>
          <p:spPr>
            <a:xfrm rot="10800000">
              <a:off x="1909764" y="5162550"/>
              <a:ext cx="814387" cy="77628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20" idx="3"/>
              <a:endCxn id="15" idx="0"/>
            </p:cNvCxnSpPr>
            <p:nvPr/>
          </p:nvCxnSpPr>
          <p:spPr>
            <a:xfrm>
              <a:off x="2495550" y="3071813"/>
              <a:ext cx="814388" cy="2624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514600"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Modeling</a:t>
              </a:r>
            </a:p>
          </p:txBody>
        </p:sp>
      </p:grpSp>
    </p:spTree>
    <p:extLst>
      <p:ext uri="{BB962C8B-B14F-4D97-AF65-F5344CB8AC3E}">
        <p14:creationId xmlns:p14="http://schemas.microsoft.com/office/powerpoint/2010/main" val="215947536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472036" y="1630873"/>
            <a:ext cx="1522800" cy="1242490"/>
          </a:xfrm>
          <a:prstGeom prst="rect">
            <a:avLst/>
          </a:prstGeom>
        </p:spPr>
      </p:pic>
      <p:pic>
        <p:nvPicPr>
          <p:cNvPr id="19" name="Picture 18"/>
          <p:cNvPicPr>
            <a:picLocks noChangeAspect="1"/>
          </p:cNvPicPr>
          <p:nvPr/>
        </p:nvPicPr>
        <p:blipFill>
          <a:blip r:embed="rId4"/>
          <a:stretch>
            <a:fillRect/>
          </a:stretch>
        </p:blipFill>
        <p:spPr>
          <a:xfrm>
            <a:off x="7805819" y="2861386"/>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2778216" y="1757594"/>
            <a:ext cx="2053557" cy="1720335"/>
          </a:xfrm>
          <a:prstGeom prst="rect">
            <a:avLst/>
          </a:prstGeom>
        </p:spPr>
      </p:pic>
      <p:sp>
        <p:nvSpPr>
          <p:cNvPr id="24" name="Flowchart: Connector 23"/>
          <p:cNvSpPr/>
          <p:nvPr/>
        </p:nvSpPr>
        <p:spPr>
          <a:xfrm>
            <a:off x="5728227" y="2093878"/>
            <a:ext cx="1005840" cy="1005840"/>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Service</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6133" t="12270" r="11616" b="13910"/>
          <a:stretch/>
        </p:blipFill>
        <p:spPr>
          <a:xfrm>
            <a:off x="102828" y="2861386"/>
            <a:ext cx="1090257" cy="344292"/>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t="33091" b="33091"/>
          <a:stretch/>
        </p:blipFill>
        <p:spPr>
          <a:xfrm>
            <a:off x="288968" y="1600327"/>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094415" y="1983442"/>
            <a:ext cx="1002690" cy="360969"/>
          </a:xfrm>
          <a:prstGeom prst="rect">
            <a:avLst/>
          </a:prstGeom>
        </p:spPr>
      </p:pic>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t="41363" b="42122"/>
          <a:stretch/>
        </p:blipFill>
        <p:spPr>
          <a:xfrm>
            <a:off x="731562" y="3593194"/>
            <a:ext cx="1557303" cy="257191"/>
          </a:xfrm>
          <a:prstGeom prst="rect">
            <a:avLst/>
          </a:prstGeom>
        </p:spPr>
      </p:pic>
      <p:pic>
        <p:nvPicPr>
          <p:cNvPr id="30" name="Picture 29"/>
          <p:cNvPicPr>
            <a:picLocks noChangeAspect="1"/>
          </p:cNvPicPr>
          <p:nvPr/>
        </p:nvPicPr>
        <p:blipFill rotWithShape="1">
          <a:blip r:embed="rId10">
            <a:extLst>
              <a:ext uri="{28A0092B-C50C-407E-A947-70E740481C1C}">
                <a14:useLocalDpi xmlns:a14="http://schemas.microsoft.com/office/drawing/2010/main" val="0"/>
              </a:ext>
            </a:extLst>
          </a:blip>
          <a:srcRect t="30909" b="30739"/>
          <a:stretch/>
        </p:blipFill>
        <p:spPr>
          <a:xfrm>
            <a:off x="242209" y="2435193"/>
            <a:ext cx="919268" cy="235040"/>
          </a:xfrm>
          <a:prstGeom prst="rect">
            <a:avLst/>
          </a:prstGeom>
        </p:spPr>
      </p:pic>
      <p:pic>
        <p:nvPicPr>
          <p:cNvPr id="31" name="Picture 30"/>
          <p:cNvPicPr>
            <a:picLocks noChangeAspect="1"/>
          </p:cNvPicPr>
          <p:nvPr/>
        </p:nvPicPr>
        <p:blipFill rotWithShape="1">
          <a:blip r:embed="rId11">
            <a:extLst>
              <a:ext uri="{28A0092B-C50C-407E-A947-70E740481C1C}">
                <a14:useLocalDpi xmlns:a14="http://schemas.microsoft.com/office/drawing/2010/main" val="0"/>
              </a:ext>
            </a:extLst>
          </a:blip>
          <a:srcRect l="10801" t="8273" r="11290" b="6105"/>
          <a:stretch/>
        </p:blipFill>
        <p:spPr>
          <a:xfrm>
            <a:off x="142132" y="3315586"/>
            <a:ext cx="466402" cy="463469"/>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957" y="2075733"/>
            <a:ext cx="869948" cy="176385"/>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477" y="2699644"/>
            <a:ext cx="985405" cy="800149"/>
          </a:xfrm>
          <a:prstGeom prst="rect">
            <a:avLst/>
          </a:prstGeom>
        </p:spPr>
      </p:pic>
      <p:cxnSp>
        <p:nvCxnSpPr>
          <p:cNvPr id="35" name="Straight Arrow Connector 34"/>
          <p:cNvCxnSpPr/>
          <p:nvPr/>
        </p:nvCxnSpPr>
        <p:spPr>
          <a:xfrm>
            <a:off x="1925787" y="2615470"/>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780263" y="261039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4831774" y="261039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344585" y="1610091"/>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42133" y="4263622"/>
            <a:ext cx="2295404" cy="2031325"/>
          </a:xfrm>
          <a:prstGeom prst="rect">
            <a:avLst/>
          </a:prstGeom>
          <a:noFill/>
        </p:spPr>
        <p:txBody>
          <a:bodyPr wrap="square" rtlCol="0">
            <a:spAutoFit/>
          </a:bodyPr>
          <a:lstStyle/>
          <a:p>
            <a:r>
              <a:rPr lang="en-US" sz="1400" b="1" dirty="0"/>
              <a:t>Data Access:</a:t>
            </a:r>
          </a:p>
          <a:p>
            <a:pPr marL="285750" indent="-285750">
              <a:buFont typeface="Arial" panose="020B0604020202020204" pitchFamily="34" charset="0"/>
              <a:buChar char="•"/>
            </a:pPr>
            <a:r>
              <a:rPr lang="en-US" sz="1400" dirty="0"/>
              <a:t>Easily connect to Behind-the-Firewall and Public Cloud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Catalogued and Governed Controls through Watson Data Platform</a:t>
            </a:r>
          </a:p>
        </p:txBody>
      </p:sp>
      <p:sp>
        <p:nvSpPr>
          <p:cNvPr id="53" name="TextBox 52"/>
          <p:cNvSpPr txBox="1"/>
          <p:nvPr/>
        </p:nvSpPr>
        <p:spPr>
          <a:xfrm>
            <a:off x="2610814" y="4263622"/>
            <a:ext cx="2202452" cy="1815882"/>
          </a:xfrm>
          <a:prstGeom prst="rect">
            <a:avLst/>
          </a:prstGeom>
          <a:noFill/>
        </p:spPr>
        <p:txBody>
          <a:bodyPr wrap="square" rtlCol="0">
            <a:spAutoFit/>
          </a:bodyPr>
          <a:lstStyle/>
          <a:p>
            <a:r>
              <a:rPr lang="en-US" sz="1400" b="1" dirty="0"/>
              <a:t>Creating Models:</a:t>
            </a:r>
          </a:p>
          <a:p>
            <a:pPr marL="285750" indent="-285750">
              <a:buFont typeface="Arial" panose="020B0604020202020204" pitchFamily="34" charset="0"/>
              <a:buChar char="•"/>
            </a:pPr>
            <a:r>
              <a:rPr lang="en-US" sz="1400" dirty="0"/>
              <a:t>Single UI and API for creating ML Models on various Runtimes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Auto-Modelling and </a:t>
            </a:r>
            <a:r>
              <a:rPr lang="en-US" sz="1400" dirty="0" err="1"/>
              <a:t>Hyperparameter</a:t>
            </a:r>
            <a:r>
              <a:rPr lang="en-US" sz="1400" dirty="0"/>
              <a:t> Optimization</a:t>
            </a:r>
          </a:p>
        </p:txBody>
      </p:sp>
      <p:sp>
        <p:nvSpPr>
          <p:cNvPr id="54" name="TextBox 53"/>
          <p:cNvSpPr txBox="1"/>
          <p:nvPr/>
        </p:nvSpPr>
        <p:spPr>
          <a:xfrm>
            <a:off x="5079496" y="4263622"/>
            <a:ext cx="1946288" cy="1815882"/>
          </a:xfrm>
          <a:prstGeom prst="rect">
            <a:avLst/>
          </a:prstGeom>
          <a:noFill/>
        </p:spPr>
        <p:txBody>
          <a:bodyPr wrap="square" rtlCol="0">
            <a:spAutoFit/>
          </a:bodyPr>
          <a:lstStyle/>
          <a:p>
            <a:r>
              <a:rPr lang="en-US" sz="1400" b="1" dirty="0"/>
              <a:t>Web Service:</a:t>
            </a:r>
          </a:p>
          <a:p>
            <a:pPr marL="285750" indent="-285750">
              <a:buFont typeface="Arial" panose="020B0604020202020204" pitchFamily="34" charset="0"/>
              <a:buChar char="•"/>
            </a:pPr>
            <a:r>
              <a:rPr lang="en-US" sz="1400" dirty="0"/>
              <a:t>Real-time, Streaming, and Batch Deployment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 Monitoring and Feedback Loop</a:t>
            </a:r>
          </a:p>
        </p:txBody>
      </p:sp>
      <p:sp>
        <p:nvSpPr>
          <p:cNvPr id="55" name="TextBox 54"/>
          <p:cNvSpPr txBox="1"/>
          <p:nvPr/>
        </p:nvSpPr>
        <p:spPr>
          <a:xfrm>
            <a:off x="7199061" y="4263622"/>
            <a:ext cx="1944939" cy="2031325"/>
          </a:xfrm>
          <a:prstGeom prst="rect">
            <a:avLst/>
          </a:prstGeom>
          <a:noFill/>
        </p:spPr>
        <p:txBody>
          <a:bodyPr wrap="square" rtlCol="0">
            <a:spAutoFit/>
          </a:bodyPr>
          <a:lstStyle/>
          <a:p>
            <a:r>
              <a:rPr lang="en-US" sz="1400" b="1" dirty="0"/>
              <a:t>Intelligent Apps:</a:t>
            </a:r>
          </a:p>
          <a:p>
            <a:pPr marL="285750" indent="-285750">
              <a:buFont typeface="Arial" panose="020B0604020202020204" pitchFamily="34" charset="0"/>
              <a:buChar char="•"/>
            </a:pPr>
            <a:r>
              <a:rPr lang="en-US" sz="1400" dirty="0"/>
              <a:t>Integrate ML models with apps, websites, etc.</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Continuously Improve and Adapt with Self-Learning</a:t>
            </a:r>
          </a:p>
        </p:txBody>
      </p:sp>
      <p:cxnSp>
        <p:nvCxnSpPr>
          <p:cNvPr id="58" name="Straight Connector 57"/>
          <p:cNvCxnSpPr/>
          <p:nvPr/>
        </p:nvCxnSpPr>
        <p:spPr>
          <a:xfrm>
            <a:off x="7199061" y="1589888"/>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242209" y="504161"/>
            <a:ext cx="8878887" cy="851625"/>
          </a:xfrm>
        </p:spPr>
        <p:txBody>
          <a:bodyPr/>
          <a:lstStyle/>
          <a:p>
            <a:r>
              <a:rPr lang="en-US" dirty="0" smtClean="0">
                <a:solidFill>
                  <a:schemeClr val="tx1"/>
                </a:solidFill>
              </a:rPr>
              <a:t>Introducing </a:t>
            </a:r>
            <a:r>
              <a:rPr lang="en-US" dirty="0">
                <a:solidFill>
                  <a:schemeClr val="tx1"/>
                </a:solidFill>
              </a:rPr>
              <a:t>IBM Watson Machine </a:t>
            </a:r>
            <a:r>
              <a:rPr lang="en-US" dirty="0" smtClean="0">
                <a:solidFill>
                  <a:schemeClr val="tx1"/>
                </a:solidFill>
              </a:rPr>
              <a:t>Learning</a:t>
            </a:r>
            <a:br>
              <a:rPr lang="en-US" dirty="0" smtClean="0">
                <a:solidFill>
                  <a:schemeClr val="tx1"/>
                </a:solidFill>
              </a:rPr>
            </a:br>
            <a:r>
              <a:rPr lang="en-US" dirty="0" smtClean="0">
                <a:solidFill>
                  <a:schemeClr val="tx1"/>
                </a:solidFill>
              </a:rPr>
              <a:t>Accelerating Digital Deployments in Cloud</a:t>
            </a:r>
            <a:r>
              <a:rPr lang="mr-IN" dirty="0" smtClean="0">
                <a:solidFill>
                  <a:schemeClr val="tx1"/>
                </a:solidFill>
              </a:rPr>
              <a:t>…</a:t>
            </a:r>
            <a:endParaRPr lang="en-US" dirty="0">
              <a:solidFill>
                <a:schemeClr val="tx1"/>
              </a:solidFill>
            </a:endParaRPr>
          </a:p>
        </p:txBody>
      </p:sp>
      <p:sp>
        <p:nvSpPr>
          <p:cNvPr id="29" name="TextBox 28"/>
          <p:cNvSpPr txBox="1"/>
          <p:nvPr/>
        </p:nvSpPr>
        <p:spPr>
          <a:xfrm>
            <a:off x="1270543" y="2334746"/>
            <a:ext cx="668978" cy="369332"/>
          </a:xfrm>
          <a:prstGeom prst="rect">
            <a:avLst/>
          </a:prstGeom>
          <a:noFill/>
        </p:spPr>
        <p:txBody>
          <a:bodyPr wrap="square" rtlCol="0">
            <a:spAutoFit/>
          </a:bodyPr>
          <a:lstStyle/>
          <a:p>
            <a:pPr algn="ctr"/>
            <a:r>
              <a:rPr lang="en-US" b="1" dirty="0"/>
              <a:t>IMS</a:t>
            </a:r>
          </a:p>
        </p:txBody>
      </p:sp>
    </p:spTree>
    <p:extLst>
      <p:ext uri="{BB962C8B-B14F-4D97-AF65-F5344CB8AC3E}">
        <p14:creationId xmlns:p14="http://schemas.microsoft.com/office/powerpoint/2010/main" val="895109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solidFill>
                  <a:schemeClr val="tx1"/>
                </a:solidFill>
              </a:rPr>
              <a:t>IBM </a:t>
            </a:r>
            <a:r>
              <a:rPr lang="en-US" sz="1800" dirty="0" smtClean="0">
                <a:solidFill>
                  <a:schemeClr val="tx1"/>
                </a:solidFill>
              </a:rPr>
              <a:t>Watson Machine </a:t>
            </a:r>
            <a:r>
              <a:rPr lang="en-US" sz="1800" dirty="0">
                <a:solidFill>
                  <a:schemeClr val="tx1"/>
                </a:solidFill>
              </a:rPr>
              <a:t>Learning in Data Science Experience</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5113" y="1785483"/>
            <a:ext cx="4194175" cy="2763957"/>
          </a:xfrm>
        </p:spPr>
      </p:pic>
      <p:sp>
        <p:nvSpPr>
          <p:cNvPr id="7" name="TextBox 6"/>
          <p:cNvSpPr txBox="1"/>
          <p:nvPr/>
        </p:nvSpPr>
        <p:spPr>
          <a:xfrm>
            <a:off x="710045" y="1363485"/>
            <a:ext cx="3304309" cy="338554"/>
          </a:xfrm>
          <a:prstGeom prst="rect">
            <a:avLst/>
          </a:prstGeom>
          <a:noFill/>
        </p:spPr>
        <p:txBody>
          <a:bodyPr wrap="square" rtlCol="0">
            <a:spAutoFit/>
          </a:bodyPr>
          <a:lstStyle/>
          <a:p>
            <a:pPr algn="ctr"/>
            <a:r>
              <a:rPr lang="en-US" sz="1600" b="1" dirty="0" smtClean="0"/>
              <a:t>APIs </a:t>
            </a:r>
            <a:r>
              <a:rPr lang="en-US" sz="1600" b="1" dirty="0"/>
              <a:t>for </a:t>
            </a:r>
            <a:r>
              <a:rPr lang="en-US" sz="1600" b="1" dirty="0" err="1"/>
              <a:t>Jupyter</a:t>
            </a:r>
            <a:r>
              <a:rPr lang="en-US" sz="1600" b="1" dirty="0"/>
              <a:t> Notebooks</a:t>
            </a:r>
          </a:p>
        </p:txBody>
      </p:sp>
      <p:sp>
        <p:nvSpPr>
          <p:cNvPr id="8" name="TextBox 7"/>
          <p:cNvSpPr txBox="1"/>
          <p:nvPr/>
        </p:nvSpPr>
        <p:spPr>
          <a:xfrm>
            <a:off x="4967995" y="2639713"/>
            <a:ext cx="3304309" cy="584775"/>
          </a:xfrm>
          <a:prstGeom prst="rect">
            <a:avLst/>
          </a:prstGeom>
          <a:noFill/>
        </p:spPr>
        <p:txBody>
          <a:bodyPr wrap="square" rtlCol="0">
            <a:spAutoFit/>
          </a:bodyPr>
          <a:lstStyle/>
          <a:p>
            <a:pPr algn="ctr"/>
            <a:r>
              <a:rPr lang="en-US" sz="1600" b="1" dirty="0"/>
              <a:t>Model Builder </a:t>
            </a:r>
            <a:r>
              <a:rPr lang="en-US" sz="1600" b="1" dirty="0" smtClean="0"/>
              <a:t>GUI</a:t>
            </a:r>
          </a:p>
          <a:p>
            <a:pPr algn="ctr"/>
            <a:r>
              <a:rPr lang="en-US" b="1" dirty="0" smtClean="0">
                <a:solidFill>
                  <a:srgbClr val="FF0000"/>
                </a:solidFill>
              </a:rPr>
              <a:t>Lab 2</a:t>
            </a:r>
            <a:endParaRPr lang="en-US" sz="1600" b="1" dirty="0">
              <a:solidFill>
                <a:srgbClr val="FF0000"/>
              </a:solidFill>
            </a:endParaRPr>
          </a:p>
        </p:txBody>
      </p:sp>
      <p:pic>
        <p:nvPicPr>
          <p:cNvPr id="10" name="Picture 9"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4" name="TextBox 3"/>
          <p:cNvSpPr txBox="1"/>
          <p:nvPr/>
        </p:nvSpPr>
        <p:spPr>
          <a:xfrm>
            <a:off x="3950580" y="1178819"/>
            <a:ext cx="1017415" cy="433312"/>
          </a:xfrm>
          <a:prstGeom prst="rect">
            <a:avLst/>
          </a:prstGeom>
          <a:solidFill>
            <a:schemeClr val="accent6"/>
          </a:solidFill>
          <a:ln w="31750">
            <a:noFill/>
          </a:ln>
        </p:spPr>
        <p:txBody>
          <a:bodyPr wrap="square" rtlCol="0" anchor="ctr" anchorCtr="0">
            <a:noAutofit/>
          </a:bodyPr>
          <a:lstStyle/>
          <a:p>
            <a:pPr algn="ctr"/>
            <a:r>
              <a:rPr lang="en-US" dirty="0" smtClean="0">
                <a:solidFill>
                  <a:schemeClr val="accent3"/>
                </a:solidFill>
                <a:latin typeface="Helvetica" charset="0"/>
                <a:ea typeface="Helvetica" charset="0"/>
                <a:cs typeface="Helvetica" charset="0"/>
              </a:rPr>
              <a:t>GA</a:t>
            </a:r>
          </a:p>
        </p:txBody>
      </p:sp>
      <p:sp>
        <p:nvSpPr>
          <p:cNvPr id="12" name="TextBox 11"/>
          <p:cNvSpPr txBox="1"/>
          <p:nvPr/>
        </p:nvSpPr>
        <p:spPr>
          <a:xfrm>
            <a:off x="8070613" y="2639713"/>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11" name="Picture 10"/>
          <p:cNvPicPr>
            <a:picLocks noChangeAspect="1"/>
          </p:cNvPicPr>
          <p:nvPr/>
        </p:nvPicPr>
        <p:blipFill>
          <a:blip r:embed="rId5"/>
          <a:stretch>
            <a:fillRect/>
          </a:stretch>
        </p:blipFill>
        <p:spPr>
          <a:xfrm>
            <a:off x="4613275" y="3286917"/>
            <a:ext cx="4275881" cy="3082133"/>
          </a:xfrm>
          <a:prstGeom prst="rect">
            <a:avLst/>
          </a:prstGeom>
        </p:spPr>
      </p:pic>
    </p:spTree>
    <p:extLst>
      <p:ext uri="{BB962C8B-B14F-4D97-AF65-F5344CB8AC3E}">
        <p14:creationId xmlns:p14="http://schemas.microsoft.com/office/powerpoint/2010/main" val="1332028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WML GUI - Train multiple models at same time</a:t>
            </a:r>
            <a:r>
              <a:rPr lang="mr-IN" dirty="0" smtClean="0">
                <a:solidFill>
                  <a:schemeClr val="tx1"/>
                </a:solidFill>
              </a:rPr>
              <a:t>…</a:t>
            </a:r>
            <a:r>
              <a:rPr lang="en-US" dirty="0" smtClean="0">
                <a:solidFill>
                  <a:schemeClr val="tx1"/>
                </a:solidFill>
              </a:rPr>
              <a:t/>
            </a:r>
            <a:br>
              <a:rPr lang="en-US" dirty="0" smtClean="0">
                <a:solidFill>
                  <a:schemeClr val="tx1"/>
                </a:solidFill>
              </a:rPr>
            </a:br>
            <a:r>
              <a:rPr lang="en-US" dirty="0" smtClean="0">
                <a:solidFill>
                  <a:schemeClr val="tx1"/>
                </a:solidFill>
              </a:rPr>
              <a:t>System tells you best model</a:t>
            </a:r>
            <a:r>
              <a:rPr lang="mr-IN" dirty="0" smtClean="0">
                <a:solidFill>
                  <a:schemeClr val="tx1"/>
                </a:solidFill>
              </a:rPr>
              <a:t>…</a:t>
            </a:r>
            <a:endParaRPr lang="en-US" dirty="0">
              <a:solidFill>
                <a:schemeClr val="tx1"/>
              </a:solidFill>
            </a:endParaRPr>
          </a:p>
        </p:txBody>
      </p:sp>
      <p:sp>
        <p:nvSpPr>
          <p:cNvPr id="10" name="TextBox 9"/>
          <p:cNvSpPr txBox="1"/>
          <p:nvPr/>
        </p:nvSpPr>
        <p:spPr>
          <a:xfrm>
            <a:off x="7931911" y="1086929"/>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dirty="0" smtClean="0">
                <a:solidFill>
                  <a:schemeClr val="accent3"/>
                </a:solidFill>
                <a:latin typeface="Helvetica" charset="0"/>
                <a:ea typeface="Helvetica" charset="0"/>
                <a:cs typeface="Helvetica" charset="0"/>
              </a:rPr>
              <a:t>Open Beta</a:t>
            </a:r>
          </a:p>
        </p:txBody>
      </p:sp>
      <p:pic>
        <p:nvPicPr>
          <p:cNvPr id="11" name="Picture 10" descr="Persona_Chris_DataScienti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12" name="Rectangle 11"/>
          <p:cNvSpPr/>
          <p:nvPr/>
        </p:nvSpPr>
        <p:spPr>
          <a:xfrm>
            <a:off x="7638592" y="671050"/>
            <a:ext cx="1449436" cy="338554"/>
          </a:xfrm>
          <a:prstGeom prst="rect">
            <a:avLst/>
          </a:prstGeom>
        </p:spPr>
        <p:txBody>
          <a:bodyPr wrap="none">
            <a:spAutoFit/>
          </a:bodyPr>
          <a:lstStyle/>
          <a:p>
            <a:r>
              <a:rPr lang="en-US" sz="1600" dirty="0"/>
              <a:t>Data Scientist</a:t>
            </a:r>
          </a:p>
        </p:txBody>
      </p:sp>
      <p:pic>
        <p:nvPicPr>
          <p:cNvPr id="3" name="Picture 2"/>
          <p:cNvPicPr>
            <a:picLocks noChangeAspect="1"/>
          </p:cNvPicPr>
          <p:nvPr/>
        </p:nvPicPr>
        <p:blipFill>
          <a:blip r:embed="rId3"/>
          <a:stretch>
            <a:fillRect/>
          </a:stretch>
        </p:blipFill>
        <p:spPr>
          <a:xfrm>
            <a:off x="603228" y="1744990"/>
            <a:ext cx="8207397" cy="4720856"/>
          </a:xfrm>
          <a:prstGeom prst="rect">
            <a:avLst/>
          </a:prstGeom>
        </p:spPr>
      </p:pic>
    </p:spTree>
    <p:extLst>
      <p:ext uri="{BB962C8B-B14F-4D97-AF65-F5344CB8AC3E}">
        <p14:creationId xmlns:p14="http://schemas.microsoft.com/office/powerpoint/2010/main" val="1238378782"/>
      </p:ext>
    </p:extLst>
  </p:cSld>
  <p:clrMapOvr>
    <a:masterClrMapping/>
  </p:clrMapOvr>
</p:sld>
</file>

<file path=ppt/theme/theme1.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Watson: Group 3, Teal 70">
  <a:themeElements>
    <a:clrScheme name="Group 4, Blue 70">
      <a:dk1>
        <a:srgbClr val="EED2FF"/>
      </a:dk1>
      <a:lt1>
        <a:srgbClr val="C0E6FF"/>
      </a:lt1>
      <a:dk2>
        <a:srgbClr val="152935"/>
      </a:dk2>
      <a:lt2>
        <a:srgbClr val="264A60"/>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_Speaker_Template_16x9_Internal_V5" id="{B4CCB014-A1AE-FF44-B07D-9B017A7F5C21}" vid="{8FB6205A-4C15-C04D-9C47-87DEA2D3EE58}"/>
    </a:ext>
  </a:extLst>
</a:theme>
</file>

<file path=ppt/theme/theme3.xml><?xml version="1.0" encoding="utf-8"?>
<a:theme xmlns:a="http://schemas.openxmlformats.org/drawingml/2006/main" name="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6_4x3_V7.potx [Read-Only]" id="{E1026183-F4C9-4CDE-82D9-5A66D7FF76B9}" vid="{34934F82-9546-4A2F-8A55-E7417A6D0BB3}"/>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2020</Words>
  <Application>Microsoft Macintosh PowerPoint</Application>
  <PresentationFormat>On-screen Show (4:3)</PresentationFormat>
  <Paragraphs>250</Paragraphs>
  <Slides>18</Slides>
  <Notes>8</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32" baseType="lpstr">
      <vt:lpstr>Calibri</vt:lpstr>
      <vt:lpstr>Helvetica</vt:lpstr>
      <vt:lpstr>Helvetica Neue Light</vt:lpstr>
      <vt:lpstr>Helvetica Neue Medium</vt:lpstr>
      <vt:lpstr>MS PGothic</vt:lpstr>
      <vt:lpstr>ＭＳ Ｐゴシック</vt:lpstr>
      <vt:lpstr>Symbol</vt:lpstr>
      <vt:lpstr>Times New Roman</vt:lpstr>
      <vt:lpstr>Wingdings</vt:lpstr>
      <vt:lpstr>Arial</vt:lpstr>
      <vt:lpstr>IMAZ_Template_2013-Aug-2</vt:lpstr>
      <vt:lpstr>Watson: Group 3, Teal 70</vt:lpstr>
      <vt:lpstr>IBM Analytics_wht_template</vt:lpstr>
      <vt:lpstr>Chart</vt:lpstr>
      <vt:lpstr>Introduction to Machine Learning</vt:lpstr>
      <vt:lpstr>PowerPoint Presentation</vt:lpstr>
      <vt:lpstr>PowerPoint Presentation</vt:lpstr>
      <vt:lpstr>PowerPoint Presentation</vt:lpstr>
      <vt:lpstr>Understanding AI, ML &amp; DL Relationship…</vt:lpstr>
      <vt:lpstr>Methodology to create Machine Learning Model</vt:lpstr>
      <vt:lpstr>Introducing IBM Watson Machine Learning Accelerating Digital Deployments in Cloud…</vt:lpstr>
      <vt:lpstr>IBM Watson Machine Learning in Data Science Experience</vt:lpstr>
      <vt:lpstr>WML GUI - Train multiple models at same time… System tells you best model…</vt:lpstr>
      <vt:lpstr>IBM Watson Machine Learning in Data Science Experience </vt:lpstr>
      <vt:lpstr>IBM Watson Machine Learning in Data Science Experience </vt:lpstr>
      <vt:lpstr>Data centric view of methodology</vt:lpstr>
      <vt:lpstr>Categories of Machine Learning</vt:lpstr>
      <vt:lpstr>Categories of Machine Learning</vt:lpstr>
      <vt:lpstr>Supervised vs. Unsupervised Learning</vt:lpstr>
      <vt:lpstr>Training, testing, &amp; validation sets</vt:lpstr>
      <vt:lpstr>Machine Learning – A more formal definition</vt:lpstr>
      <vt:lpstr>Q &amp; A</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2017-08-17T04:10:13Z</dcterms:created>
  <dcterms:modified xsi:type="dcterms:W3CDTF">2017-09-20T08:59:20Z</dcterms:modified>
</cp:coreProperties>
</file>